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8" r:id="rId5"/>
    <p:sldMasterId id="2147493601" r:id="rId6"/>
  </p:sldMasterIdLst>
  <p:notesMasterIdLst>
    <p:notesMasterId r:id="rId69"/>
  </p:notesMasterIdLst>
  <p:handoutMasterIdLst>
    <p:handoutMasterId r:id="rId70"/>
  </p:handoutMasterIdLst>
  <p:sldIdLst>
    <p:sldId id="854" r:id="rId7"/>
    <p:sldId id="922" r:id="rId8"/>
    <p:sldId id="2142532379" r:id="rId9"/>
    <p:sldId id="2142532378" r:id="rId10"/>
    <p:sldId id="1145" r:id="rId11"/>
    <p:sldId id="2142532362" r:id="rId12"/>
    <p:sldId id="1142" r:id="rId13"/>
    <p:sldId id="1143" r:id="rId14"/>
    <p:sldId id="2142532363" r:id="rId15"/>
    <p:sldId id="2142532364" r:id="rId16"/>
    <p:sldId id="1144" r:id="rId17"/>
    <p:sldId id="482" r:id="rId18"/>
    <p:sldId id="2142532365" r:id="rId19"/>
    <p:sldId id="1149" r:id="rId20"/>
    <p:sldId id="2142532366" r:id="rId21"/>
    <p:sldId id="261" r:id="rId22"/>
    <p:sldId id="478" r:id="rId23"/>
    <p:sldId id="480" r:id="rId24"/>
    <p:sldId id="2142532367" r:id="rId25"/>
    <p:sldId id="486" r:id="rId26"/>
    <p:sldId id="487" r:id="rId27"/>
    <p:sldId id="499" r:id="rId28"/>
    <p:sldId id="2142532368" r:id="rId29"/>
    <p:sldId id="1140" r:id="rId30"/>
    <p:sldId id="1146" r:id="rId31"/>
    <p:sldId id="491" r:id="rId32"/>
    <p:sldId id="2142532369" r:id="rId33"/>
    <p:sldId id="2142532370" r:id="rId34"/>
    <p:sldId id="2142532371" r:id="rId35"/>
    <p:sldId id="2142532372" r:id="rId36"/>
    <p:sldId id="2142532373" r:id="rId37"/>
    <p:sldId id="266" r:id="rId38"/>
    <p:sldId id="548" r:id="rId39"/>
    <p:sldId id="498" r:id="rId40"/>
    <p:sldId id="494" r:id="rId41"/>
    <p:sldId id="496" r:id="rId42"/>
    <p:sldId id="500" r:id="rId43"/>
    <p:sldId id="497" r:id="rId44"/>
    <p:sldId id="501" r:id="rId45"/>
    <p:sldId id="2142532374" r:id="rId46"/>
    <p:sldId id="2142532375" r:id="rId47"/>
    <p:sldId id="657" r:id="rId48"/>
    <p:sldId id="658" r:id="rId49"/>
    <p:sldId id="1169" r:id="rId50"/>
    <p:sldId id="659" r:id="rId51"/>
    <p:sldId id="660" r:id="rId52"/>
    <p:sldId id="258" r:id="rId53"/>
    <p:sldId id="2142532376" r:id="rId54"/>
    <p:sldId id="1156" r:id="rId55"/>
    <p:sldId id="1171" r:id="rId56"/>
    <p:sldId id="1173" r:id="rId57"/>
    <p:sldId id="2142532377" r:id="rId58"/>
    <p:sldId id="1186" r:id="rId59"/>
    <p:sldId id="1187" r:id="rId60"/>
    <p:sldId id="1188" r:id="rId61"/>
    <p:sldId id="1189" r:id="rId62"/>
    <p:sldId id="1190" r:id="rId63"/>
    <p:sldId id="1191" r:id="rId64"/>
    <p:sldId id="1193" r:id="rId65"/>
    <p:sldId id="1194" r:id="rId66"/>
    <p:sldId id="1195" r:id="rId67"/>
    <p:sldId id="1196" r:id="rId68"/>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7193"/>
  </p:normalViewPr>
  <p:slideViewPr>
    <p:cSldViewPr snapToObjects="1">
      <p:cViewPr varScale="1">
        <p:scale>
          <a:sx n="161" d="100"/>
          <a:sy n="161" d="100"/>
        </p:scale>
        <p:origin x="1440" y="360"/>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10/25/24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10/25/24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D59427F-6E79-4429-AAD3-19FAAE0343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21DF573-48A5-4494-BFF3-C4B55C390A43}"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FCF865CD-1526-4C8D-B58B-4C6DE096021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B6329B6-B0F0-4978-93A6-69CF6C218C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88068DC1-F384-4BDA-8357-C4E4516A50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6A73EC4-D110-4477-8823-4F07F680E6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8675" name="Rectangle 2">
            <a:extLst>
              <a:ext uri="{FF2B5EF4-FFF2-40B4-BE49-F238E27FC236}">
                <a16:creationId xmlns:a16="http://schemas.microsoft.com/office/drawing/2014/main" id="{0EBB60F5-AF69-4AE2-8874-46F0513AE650}"/>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9303B8D-3055-496A-84BB-85C1B127C6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Mention:  checksums, bad sector remapping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3C120632-6450-496D-9021-144FCC94636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FE5D3C3-97C3-42F0-8AD8-A78667E011D8}"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0723" name="Rectangle 2">
            <a:extLst>
              <a:ext uri="{FF2B5EF4-FFF2-40B4-BE49-F238E27FC236}">
                <a16:creationId xmlns:a16="http://schemas.microsoft.com/office/drawing/2014/main" id="{9FFDA698-AD1E-490A-843E-56BBFBDA156E}"/>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F4C63D34-496E-420D-BEE9-57DE0CECD3A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45A3DB5-4F11-4CB9-BD43-77A6F1184F30}" type="slidenum">
              <a:rPr lang="en-US" altLang="en-US" sz="1300" smtClean="0"/>
              <a:pPr/>
              <a:t>29</a:t>
            </a:fld>
            <a:endParaRPr lang="en-US" altLang="en-US" sz="1300"/>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42920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16EBF0D-549B-4B96-9F9D-99104C0272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16DE627-E9A0-44A0-8058-E175A1E3A18A}" type="slidenum">
              <a:rPr lang="en-US" altLang="en-US" sz="1300" smtClean="0"/>
              <a:pPr/>
              <a:t>31</a:t>
            </a:fld>
            <a:endParaRPr lang="en-US" altLang="en-US" sz="1300"/>
          </a:p>
        </p:txBody>
      </p:sp>
      <p:sp>
        <p:nvSpPr>
          <p:cNvPr id="37891" name="Rectangle 2">
            <a:extLst>
              <a:ext uri="{FF2B5EF4-FFF2-40B4-BE49-F238E27FC236}">
                <a16:creationId xmlns:a16="http://schemas.microsoft.com/office/drawing/2014/main" id="{1839E502-C201-436D-805E-A0C9059389F4}"/>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BE0CB22-2002-47F0-8684-94D93C5B97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7533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D3FCD778-3AE4-42E7-AB74-D00245452A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45A3DB5-4F11-4CB9-BD43-77A6F1184F30}"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5843" name="Rectangle 2">
            <a:extLst>
              <a:ext uri="{FF2B5EF4-FFF2-40B4-BE49-F238E27FC236}">
                <a16:creationId xmlns:a16="http://schemas.microsoft.com/office/drawing/2014/main" id="{E0E1BD94-40E1-42D9-AC0F-6DBED183EDEC}"/>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F548A35E-BDBC-4805-BE0E-5DB4CDDA19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001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9340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516B392-AB16-433E-A341-C08B2964F80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8" name="Rectangle 2"/>
          <p:cNvSpPr>
            <a:spLocks noGrp="1" noRot="1" noChangeAspect="1" noChangeArrowheads="1" noTextEdit="1"/>
          </p:cNvSpPr>
          <p:nvPr>
            <p:ph type="sldImg"/>
          </p:nvPr>
        </p:nvSpPr>
        <p:spPr>
          <a:xfrm>
            <a:off x="1177925" y="696913"/>
            <a:ext cx="4641850" cy="3481387"/>
          </a:xfrm>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39388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noChangeArrowheads="1"/>
          </p:cNvSpPr>
          <p:nvPr/>
        </p:nvSpPr>
        <p:spPr bwMode="auto">
          <a:xfrm>
            <a:off x="3966315" y="8820783"/>
            <a:ext cx="3031385"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2" tIns="46511" rIns="93022" bIns="46511"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E2E42CA-A09A-4793-8A18-57204D130B5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6" name="Rectangle 2"/>
          <p:cNvSpPr>
            <a:spLocks noGrp="1" noRot="1" noChangeAspect="1" noChangeArrowheads="1" noTextEdit="1"/>
          </p:cNvSpPr>
          <p:nvPr>
            <p:ph type="sldImg"/>
          </p:nvPr>
        </p:nvSpPr>
        <p:spPr>
          <a:xfrm>
            <a:off x="1177925" y="696913"/>
            <a:ext cx="4641850"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96211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76136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048294A3-FBA0-48E6-BAC1-C31A4FE1697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49E0957-6F75-455E-8328-45C1F34BBE0F}"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883A5C15-38DE-4ED9-8294-23102A475AC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9702C81A-DDDF-4D28-B5C0-A85F56BF2B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C48ADEE5-C4A0-4F83-9B18-036FD8CBA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2EE62E-9FF8-44D3-B807-CC851990CD6D}" type="slidenum">
              <a:rPr kumimoji="0" lang="en-US" altLang="en-US" sz="1300" b="0" i="0" u="none" strike="noStrike" kern="1200" cap="none" spc="0" normalizeH="0" baseline="0" noProof="0" smtClean="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DB978EA3-6CF9-4931-85CA-6A1AF32950D9}"/>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690103F9-36CF-40EF-81E1-4FD19CC95B7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019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937952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988394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36135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903541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908635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416830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290843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789299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3070490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45404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1846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idx="1"/>
          </p:nvPr>
        </p:nvSpPr>
        <p:spPr>
          <a:xfrm>
            <a:off x="768350"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5543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549317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100"/>
            </a:lvl1p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2465560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38310474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760762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2108385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4103075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3868999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356197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4129409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624111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10/25/24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10/25/24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10/25/24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10/25/24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8"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934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0146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W4111-2024F-7-Module-II-NoSql</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4836214"/>
      </p:ext>
    </p:extLst>
  </p:cSld>
  <p:clrMap bg1="lt1" tx1="dk1" bg2="lt2" tx2="dk2" accent1="accent1" accent2="accent2" accent3="accent3" accent4="accent4" accent5="accent5" accent6="accent6" hlink="hlink" folHlink="folHlink"/>
  <p:sldLayoutIdLst>
    <p:sldLayoutId id="2147493589" r:id="rId1"/>
    <p:sldLayoutId id="2147493590" r:id="rId2"/>
    <p:sldLayoutId id="2147493591" r:id="rId3"/>
    <p:sldLayoutId id="2147493592" r:id="rId4"/>
    <p:sldLayoutId id="2147493593" r:id="rId5"/>
    <p:sldLayoutId id="2147493594" r:id="rId6"/>
    <p:sldLayoutId id="2147493595" r:id="rId7"/>
    <p:sldLayoutId id="2147493596" r:id="rId8"/>
    <p:sldLayoutId id="2147493597" r:id="rId9"/>
    <p:sldLayoutId id="2147493598" r:id="rId10"/>
    <p:sldLayoutId id="2147493599" r:id="rId11"/>
    <p:sldLayoutId id="2147493600"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8145" y="820342"/>
            <a:ext cx="7727518"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12.</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5936568"/>
      </p:ext>
    </p:extLst>
  </p:cSld>
  <p:clrMap bg1="lt1" tx1="dk1" bg2="lt2" tx2="dk2" accent1="accent1" accent2="accent2" accent3="accent3" accent4="accent4" accent5="accent5" accent6="accent6" hlink="hlink" folHlink="folHlink"/>
  <p:sldLayoutIdLst>
    <p:sldLayoutId id="2147493602" r:id="rId1"/>
    <p:sldLayoutId id="2147493603" r:id="rId2"/>
    <p:sldLayoutId id="2147493604" r:id="rId3"/>
    <p:sldLayoutId id="2147493605" r:id="rId4"/>
    <p:sldLayoutId id="2147493606" r:id="rId5"/>
    <p:sldLayoutId id="2147493607" r:id="rId6"/>
    <p:sldLayoutId id="2147493608" r:id="rId7"/>
    <p:sldLayoutId id="2147493609" r:id="rId8"/>
    <p:sldLayoutId id="2147493610" r:id="rId9"/>
    <p:sldLayoutId id="2147493611" r:id="rId10"/>
    <p:sldLayoutId id="2147493612" r:id="rId11"/>
    <p:sldLayoutId id="2147493613"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erardnico.com/wiki/data_storage/chs"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1.xml"/><Relationship Id="rId4" Type="http://schemas.openxmlformats.org/officeDocument/2006/relationships/image" Target="../media/image29.tiff"/></Relationships>
</file>

<file path=ppt/slides/_rels/slide35.xml.rels><?xml version="1.0" encoding="UTF-8" standalone="yes"?>
<Relationships xmlns="http://schemas.openxmlformats.org/package/2006/relationships"><Relationship Id="rId8" Type="http://schemas.openxmlformats.org/officeDocument/2006/relationships/hyperlink" Target="https://en.wikipedia.org/wiki/Parity_bit" TargetMode="External"/><Relationship Id="rId13" Type="http://schemas.openxmlformats.org/officeDocument/2006/relationships/hyperlink" Target="https://en.wikipedia.org/wiki/RAID_4" TargetMode="External"/><Relationship Id="rId3" Type="http://schemas.openxmlformats.org/officeDocument/2006/relationships/hyperlink" Target="https://en.wikipedia.org/wiki/Disk_drive" TargetMode="External"/><Relationship Id="rId7" Type="http://schemas.openxmlformats.org/officeDocument/2006/relationships/hyperlink" Target="https://en.wikipedia.org/wiki/Disk_mirroring" TargetMode="External"/><Relationship Id="rId12" Type="http://schemas.openxmlformats.org/officeDocument/2006/relationships/hyperlink" Target="https://en.wikipedia.org/wiki/RAID_3" TargetMode="External"/><Relationship Id="rId2" Type="http://schemas.openxmlformats.org/officeDocument/2006/relationships/hyperlink" Target="https://en.wikipedia.org/wiki/Storage_virtualization" TargetMode="External"/><Relationship Id="rId16" Type="http://schemas.openxmlformats.org/officeDocument/2006/relationships/hyperlink" Target="https://en.wikipedia.org/wiki/JBOD" TargetMode="External"/><Relationship Id="rId1" Type="http://schemas.openxmlformats.org/officeDocument/2006/relationships/slideLayout" Target="../slideLayouts/slideLayout1.xml"/><Relationship Id="rId6" Type="http://schemas.openxmlformats.org/officeDocument/2006/relationships/hyperlink" Target="https://en.wikipedia.org/wiki/Data_striping" TargetMode="External"/><Relationship Id="rId11" Type="http://schemas.openxmlformats.org/officeDocument/2006/relationships/hyperlink" Target="https://en.wikipedia.org/wiki/Hamming_code" TargetMode="External"/><Relationship Id="rId5" Type="http://schemas.openxmlformats.org/officeDocument/2006/relationships/hyperlink" Target="https://en.wikipedia.org/wiki/RAID_0" TargetMode="External"/><Relationship Id="rId15" Type="http://schemas.openxmlformats.org/officeDocument/2006/relationships/hyperlink" Target="https://en.wikipedia.org/wiki/RAID_6" TargetMode="External"/><Relationship Id="rId10" Type="http://schemas.openxmlformats.org/officeDocument/2006/relationships/hyperlink" Target="https://en.wikipedia.org/wiki/RAID_2" TargetMode="External"/><Relationship Id="rId4" Type="http://schemas.openxmlformats.org/officeDocument/2006/relationships/hyperlink" Target="https://en.wikipedia.org/wiki/Data_redundancy" TargetMode="External"/><Relationship Id="rId9" Type="http://schemas.openxmlformats.org/officeDocument/2006/relationships/hyperlink" Target="https://en.wikipedia.org/wiki/RAID_1" TargetMode="External"/><Relationship Id="rId14" Type="http://schemas.openxmlformats.org/officeDocument/2006/relationships/hyperlink" Target="https://en.wikipedia.org/wiki/RAID_5"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Web_2.0" TargetMode="External"/><Relationship Id="rId13" Type="http://schemas.openxmlformats.org/officeDocument/2006/relationships/hyperlink" Target="https://en.wikipedia.org/wiki/NoSQL#cite_note-4" TargetMode="External"/><Relationship Id="rId18" Type="http://schemas.openxmlformats.org/officeDocument/2006/relationships/hyperlink" Target="https://en.wikipedia.org/wiki/SQL" TargetMode="External"/><Relationship Id="rId3" Type="http://schemas.openxmlformats.org/officeDocument/2006/relationships/hyperlink" Target="https://en.wikipedia.org/wiki/Database" TargetMode="External"/><Relationship Id="rId21" Type="http://schemas.openxmlformats.org/officeDocument/2006/relationships/hyperlink" Target="https://en.wikipedia.org/wiki/Horizontal_scaling#Horizontal_and_vertical_scaling" TargetMode="External"/><Relationship Id="rId7" Type="http://schemas.openxmlformats.org/officeDocument/2006/relationships/hyperlink" Target="https://en.wikipedia.org/wiki/NoSQL#cite_note-leavitt-2" TargetMode="External"/><Relationship Id="rId12" Type="http://schemas.openxmlformats.org/officeDocument/2006/relationships/hyperlink" Target="https://en.wikipedia.org/wiki/NoSQL#cite_note-3" TargetMode="External"/><Relationship Id="rId17" Type="http://schemas.openxmlformats.org/officeDocument/2006/relationships/hyperlink" Target="https://en.wikipedia.org/wiki/NoSQL#cite_note-6" TargetMode="External"/><Relationship Id="rId2" Type="http://schemas.openxmlformats.org/officeDocument/2006/relationships/hyperlink" Target="https://en.wikipedia.org/wiki/NoSQL#cite_note-1" TargetMode="External"/><Relationship Id="rId16" Type="http://schemas.openxmlformats.org/officeDocument/2006/relationships/hyperlink" Target="https://en.wikipedia.org/wiki/Real-time_web" TargetMode="External"/><Relationship Id="rId20" Type="http://schemas.openxmlformats.org/officeDocument/2006/relationships/hyperlink" Target="https://en.wikipedia.org/wiki/NoSQL#cite_note-8" TargetMode="External"/><Relationship Id="rId1" Type="http://schemas.openxmlformats.org/officeDocument/2006/relationships/slideLayout" Target="../slideLayouts/slideLayout1.xml"/><Relationship Id="rId6" Type="http://schemas.openxmlformats.org/officeDocument/2006/relationships/hyperlink" Target="https://en.wikipedia.org/wiki/Relational_database" TargetMode="External"/><Relationship Id="rId11" Type="http://schemas.openxmlformats.org/officeDocument/2006/relationships/hyperlink" Target="https://en.wikipedia.org/wiki/Amazon.com" TargetMode="External"/><Relationship Id="rId5" Type="http://schemas.openxmlformats.org/officeDocument/2006/relationships/hyperlink" Target="https://en.wikipedia.org/wiki/Data_retrieval" TargetMode="External"/><Relationship Id="rId15" Type="http://schemas.openxmlformats.org/officeDocument/2006/relationships/hyperlink" Target="https://en.wikipedia.org/wiki/Big_data" TargetMode="External"/><Relationship Id="rId23" Type="http://schemas.openxmlformats.org/officeDocument/2006/relationships/hyperlink" Target="https://en.wikipedia.org/wiki/NoSQL#cite_note-9" TargetMode="External"/><Relationship Id="rId10" Type="http://schemas.openxmlformats.org/officeDocument/2006/relationships/hyperlink" Target="https://en.wikipedia.org/wiki/Google" TargetMode="External"/><Relationship Id="rId19" Type="http://schemas.openxmlformats.org/officeDocument/2006/relationships/hyperlink" Target="https://en.wikipedia.org/wiki/NoSQL#cite_note-7" TargetMode="External"/><Relationship Id="rId4" Type="http://schemas.openxmlformats.org/officeDocument/2006/relationships/hyperlink" Target="https://en.wikipedia.org/wiki/Computer_data_storage" TargetMode="External"/><Relationship Id="rId9" Type="http://schemas.openxmlformats.org/officeDocument/2006/relationships/hyperlink" Target="https://en.wikipedia.org/wiki/Facebook" TargetMode="External"/><Relationship Id="rId14" Type="http://schemas.openxmlformats.org/officeDocument/2006/relationships/hyperlink" Target="https://en.wikipedia.org/wiki/NoSQL#cite_note-5" TargetMode="External"/><Relationship Id="rId22" Type="http://schemas.openxmlformats.org/officeDocument/2006/relationships/hyperlink" Target="https://en.wikipedia.org/wiki/Cluster_computing"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en.wikipedia.org/wiki/NoSQL#cite_note-12" TargetMode="External"/><Relationship Id="rId3" Type="http://schemas.openxmlformats.org/officeDocument/2006/relationships/hyperlink" Target="https://en.wikipedia.org/wiki/CAP_theorem" TargetMode="External"/><Relationship Id="rId7" Type="http://schemas.openxmlformats.org/officeDocument/2006/relationships/hyperlink" Target="https://en.wikipedia.org/wiki/Data_loss" TargetMode="External"/><Relationship Id="rId12" Type="http://schemas.openxmlformats.org/officeDocument/2006/relationships/hyperlink" Target="https://en.wikipedia.org/wiki/NoSQL#cite_note-14" TargetMode="External"/><Relationship Id="rId2" Type="http://schemas.openxmlformats.org/officeDocument/2006/relationships/hyperlink" Target="https://en.wikipedia.org/wiki/Consistency_(database_systems)" TargetMode="External"/><Relationship Id="rId1" Type="http://schemas.openxmlformats.org/officeDocument/2006/relationships/slideLayout" Target="../slideLayouts/slideLayout1.xml"/><Relationship Id="rId6" Type="http://schemas.openxmlformats.org/officeDocument/2006/relationships/hyperlink" Target="https://en.wikipedia.org/wiki/NoSQL#cite_note-11" TargetMode="External"/><Relationship Id="rId11" Type="http://schemas.openxmlformats.org/officeDocument/2006/relationships/hyperlink" Target="https://en.wikipedia.org/wiki/Distributed_transaction_processing" TargetMode="External"/><Relationship Id="rId5" Type="http://schemas.openxmlformats.org/officeDocument/2006/relationships/hyperlink" Target="https://en.wikipedia.org/wiki/ACID" TargetMode="External"/><Relationship Id="rId10" Type="http://schemas.openxmlformats.org/officeDocument/2006/relationships/hyperlink" Target="https://en.wikipedia.org/wiki/NoSQL#cite_note-13" TargetMode="External"/><Relationship Id="rId4" Type="http://schemas.openxmlformats.org/officeDocument/2006/relationships/hyperlink" Target="https://en.wikipedia.org/wiki/NoSQL#cite_note-10" TargetMode="External"/><Relationship Id="rId9" Type="http://schemas.openxmlformats.org/officeDocument/2006/relationships/hyperlink" Target="https://en.wikipedia.org/wiki/Write-ahead_logging"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hyperlink" Target="https://www.tutorialspoint.com/mongodb/index.htm" TargetMode="External"/><Relationship Id="rId2" Type="http://schemas.openxmlformats.org/officeDocument/2006/relationships/hyperlink" Target="https://www.tutorialspoint.com/python_data_access"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hyperlink" Target="https://www.amazon.com/s/ref=dp_byline_sr_book_3?ie=UTF8&amp;text=Jennifer+Widom&amp;search-alias=books&amp;field-author=Jennifer+Widom&amp;sort=relevancerank" TargetMode="External"/><Relationship Id="rId5" Type="http://schemas.openxmlformats.org/officeDocument/2006/relationships/hyperlink" Target="https://www.amazon.com/s/ref=dp_byline_sr_book_2?ie=UTF8&amp;text=Jeffrey+D.+Ullman&amp;search-alias=books&amp;field-author=Jeffrey+D.+Ullman&amp;sort=relevancerank" TargetMode="External"/><Relationship Id="rId4" Type="http://schemas.openxmlformats.org/officeDocument/2006/relationships/hyperlink" Target="https://www.amazon.com/s/ref=dp_byline_sr_book_1?ie=UTF8&amp;text=Hector+Garcia-Molina&amp;search-alias=books&amp;field-author=Hector+Garcia-Molina&amp;sort=relevancerank"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9.tiff"/><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Module II (1), NoSQL (1)</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 (Cont.)</a:t>
            </a:r>
          </a:p>
        </p:txBody>
      </p:sp>
      <p:sp>
        <p:nvSpPr>
          <p:cNvPr id="15362" name="Rectangle 3"/>
          <p:cNvSpPr>
            <a:spLocks noGrp="1" noChangeArrowheads="1"/>
          </p:cNvSpPr>
          <p:nvPr>
            <p:ph idx="1"/>
          </p:nvPr>
        </p:nvSpPr>
        <p:spPr>
          <a:xfrm>
            <a:off x="1719263" y="820344"/>
            <a:ext cx="5742242" cy="2992705"/>
          </a:xfrm>
        </p:spPr>
        <p:txBody>
          <a:bodyPr/>
          <a:lstStyle/>
          <a:p>
            <a:r>
              <a:rPr lang="en-US" altLang="en-US" dirty="0"/>
              <a:t>Atomicity of updates</a:t>
            </a:r>
          </a:p>
          <a:p>
            <a:pPr lvl="1"/>
            <a:r>
              <a:rPr lang="en-US" altLang="en-US" dirty="0"/>
              <a:t>Failures may leave database in an inconsistent state with partial updates carried out</a:t>
            </a:r>
          </a:p>
          <a:p>
            <a:pPr lvl="1"/>
            <a:r>
              <a:rPr lang="en-US" altLang="en-US" dirty="0"/>
              <a:t>Example: Transfer of funds from one account to another should either complete or not happen at all</a:t>
            </a:r>
          </a:p>
          <a:p>
            <a:r>
              <a:rPr lang="en-US" altLang="en-US" dirty="0"/>
              <a:t>Concurrent access by multiple users</a:t>
            </a:r>
          </a:p>
          <a:p>
            <a:pPr lvl="1"/>
            <a:r>
              <a:rPr lang="en-US" altLang="en-US" dirty="0"/>
              <a:t>Concurrent access needed for performance</a:t>
            </a:r>
          </a:p>
          <a:p>
            <a:pPr lvl="1"/>
            <a:r>
              <a:rPr lang="en-US" altLang="en-US" dirty="0"/>
              <a:t>Uncontrolled concurrent accesses can lead to inconsistencies</a:t>
            </a:r>
          </a:p>
          <a:p>
            <a:pPr lvl="2"/>
            <a:r>
              <a:rPr lang="en-US" altLang="en-US" dirty="0"/>
              <a:t>Ex: Two people reading a balance (say 100) and updating it by withdrawing money (say 50 each) at the same time</a:t>
            </a:r>
          </a:p>
          <a:p>
            <a:r>
              <a:rPr lang="en-US" altLang="en-US" dirty="0"/>
              <a:t>Security problems</a:t>
            </a:r>
          </a:p>
          <a:p>
            <a:pPr lvl="1"/>
            <a:r>
              <a:rPr lang="en-US" altLang="en-US" dirty="0"/>
              <a:t>Hard to provide user access to some, but not all, data</a:t>
            </a:r>
          </a:p>
          <a:p>
            <a:pPr marL="342900" lvl="1" indent="0">
              <a:buNone/>
            </a:pPr>
            <a:endParaRPr lang="en-US" altLang="en-US" dirty="0"/>
          </a:p>
          <a:p>
            <a:pPr>
              <a:buNone/>
            </a:pPr>
            <a:r>
              <a:rPr lang="en-US" altLang="en-US" b="1" dirty="0">
                <a:solidFill>
                  <a:srgbClr val="002060"/>
                </a:solidFill>
              </a:rPr>
              <a:t>    Database systems offer solutions to all the above problems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AE59AC-B697-874F-869C-666F48527048}"/>
              </a:ext>
            </a:extLst>
          </p:cNvPr>
          <p:cNvSpPr>
            <a:spLocks noGrp="1"/>
          </p:cNvSpPr>
          <p:nvPr>
            <p:ph type="title"/>
          </p:nvPr>
        </p:nvSpPr>
        <p:spPr/>
        <p:txBody>
          <a:bodyPr/>
          <a:lstStyle/>
          <a:p>
            <a:r>
              <a:rPr lang="en-US" dirty="0"/>
              <a:t>DBMS Arch.</a:t>
            </a:r>
          </a:p>
        </p:txBody>
      </p:sp>
      <p:pic>
        <p:nvPicPr>
          <p:cNvPr id="4" name="Picture 3">
            <a:extLst>
              <a:ext uri="{FF2B5EF4-FFF2-40B4-BE49-F238E27FC236}">
                <a16:creationId xmlns:a16="http://schemas.microsoft.com/office/drawing/2014/main" id="{9668ECDD-9CA6-684B-9B0A-35DB4797E179}"/>
              </a:ext>
            </a:extLst>
          </p:cNvPr>
          <p:cNvPicPr>
            <a:picLocks noChangeAspect="1"/>
          </p:cNvPicPr>
          <p:nvPr/>
        </p:nvPicPr>
        <p:blipFill>
          <a:blip r:embed="rId2"/>
          <a:stretch>
            <a:fillRect/>
          </a:stretch>
        </p:blipFill>
        <p:spPr>
          <a:xfrm>
            <a:off x="258216" y="484118"/>
            <a:ext cx="4004144" cy="4163430"/>
          </a:xfrm>
          <a:prstGeom prst="rect">
            <a:avLst/>
          </a:prstGeom>
        </p:spPr>
      </p:pic>
      <p:pic>
        <p:nvPicPr>
          <p:cNvPr id="5" name="Picture 4">
            <a:extLst>
              <a:ext uri="{FF2B5EF4-FFF2-40B4-BE49-F238E27FC236}">
                <a16:creationId xmlns:a16="http://schemas.microsoft.com/office/drawing/2014/main" id="{69883D4D-14F1-C44E-A93B-9FC03ECB939F}"/>
              </a:ext>
            </a:extLst>
          </p:cNvPr>
          <p:cNvPicPr>
            <a:picLocks noChangeAspect="1"/>
          </p:cNvPicPr>
          <p:nvPr/>
        </p:nvPicPr>
        <p:blipFill>
          <a:blip r:embed="rId3"/>
          <a:stretch>
            <a:fillRect/>
          </a:stretch>
        </p:blipFill>
        <p:spPr>
          <a:xfrm>
            <a:off x="4256397" y="45642"/>
            <a:ext cx="4295441" cy="4624085"/>
          </a:xfrm>
          <a:prstGeom prst="rect">
            <a:avLst/>
          </a:prstGeom>
        </p:spPr>
      </p:pic>
    </p:spTree>
    <p:extLst>
      <p:ext uri="{BB962C8B-B14F-4D97-AF65-F5344CB8AC3E}">
        <p14:creationId xmlns:p14="http://schemas.microsoft.com/office/powerpoint/2010/main" val="1437636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158433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Today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24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Disks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Input/Output (IO)</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13</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559571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9B8DD-6C91-BA4E-93F7-3A64733C7C94}"/>
              </a:ext>
            </a:extLst>
          </p:cNvPr>
          <p:cNvSpPr>
            <a:spLocks noGrp="1"/>
          </p:cNvSpPr>
          <p:nvPr>
            <p:ph type="title"/>
          </p:nvPr>
        </p:nvSpPr>
        <p:spPr/>
        <p:txBody>
          <a:bodyPr/>
          <a:lstStyle/>
          <a:p>
            <a:r>
              <a:rPr lang="en-US" dirty="0"/>
              <a:t>Disks as Far as the Eye can See</a:t>
            </a:r>
          </a:p>
        </p:txBody>
      </p:sp>
      <p:pic>
        <p:nvPicPr>
          <p:cNvPr id="4" name="Picture 3">
            <a:extLst>
              <a:ext uri="{FF2B5EF4-FFF2-40B4-BE49-F238E27FC236}">
                <a16:creationId xmlns:a16="http://schemas.microsoft.com/office/drawing/2014/main" id="{994C7614-EE51-6E4E-9E64-9AEDABC2530D}"/>
              </a:ext>
            </a:extLst>
          </p:cNvPr>
          <p:cNvPicPr>
            <a:picLocks noChangeAspect="1"/>
          </p:cNvPicPr>
          <p:nvPr/>
        </p:nvPicPr>
        <p:blipFill>
          <a:blip r:embed="rId2"/>
          <a:stretch>
            <a:fillRect/>
          </a:stretch>
        </p:blipFill>
        <p:spPr>
          <a:xfrm>
            <a:off x="228600" y="590550"/>
            <a:ext cx="8049390" cy="3911691"/>
          </a:xfrm>
          <a:prstGeom prst="rect">
            <a:avLst/>
          </a:prstGeom>
        </p:spPr>
      </p:pic>
    </p:spTree>
    <p:extLst>
      <p:ext uri="{BB962C8B-B14F-4D97-AF65-F5344CB8AC3E}">
        <p14:creationId xmlns:p14="http://schemas.microsoft.com/office/powerpoint/2010/main" val="4224279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84C5E313-37C7-406F-85DF-73D76888BBB3}"/>
              </a:ext>
            </a:extLst>
          </p:cNvPr>
          <p:cNvSpPr>
            <a:spLocks noGrp="1" noChangeArrowheads="1"/>
          </p:cNvSpPr>
          <p:nvPr>
            <p:ph type="title"/>
          </p:nvPr>
        </p:nvSpPr>
        <p:spPr>
          <a:xfrm>
            <a:off x="1659732" y="211931"/>
            <a:ext cx="6255544" cy="342900"/>
          </a:xfrm>
        </p:spPr>
        <p:txBody>
          <a:bodyPr/>
          <a:lstStyle/>
          <a:p>
            <a:pPr>
              <a:defRPr/>
            </a:pPr>
            <a:r>
              <a:rPr lang="en-US" altLang="en-US" dirty="0">
                <a:effectLst>
                  <a:outerShdw blurRad="38100" dist="38100" dir="2700000" algn="tl">
                    <a:srgbClr val="C0C0C0"/>
                  </a:outerShdw>
                </a:effectLst>
              </a:rPr>
              <a:t>Classification of Physical Storage Media</a:t>
            </a:r>
          </a:p>
        </p:txBody>
      </p:sp>
      <p:sp>
        <p:nvSpPr>
          <p:cNvPr id="9219" name="Rectangle 3">
            <a:extLst>
              <a:ext uri="{FF2B5EF4-FFF2-40B4-BE49-F238E27FC236}">
                <a16:creationId xmlns:a16="http://schemas.microsoft.com/office/drawing/2014/main" id="{758B2F7D-08DB-4ED7-9A17-6FAED6DF0C90}"/>
              </a:ext>
            </a:extLst>
          </p:cNvPr>
          <p:cNvSpPr>
            <a:spLocks noGrp="1" noChangeArrowheads="1"/>
          </p:cNvSpPr>
          <p:nvPr>
            <p:ph type="body" idx="1"/>
          </p:nvPr>
        </p:nvSpPr>
        <p:spPr>
          <a:xfrm>
            <a:off x="1721841" y="918595"/>
            <a:ext cx="5658061" cy="3345660"/>
          </a:xfrm>
        </p:spPr>
        <p:txBody>
          <a:bodyPr/>
          <a:lstStyle/>
          <a:p>
            <a:pPr>
              <a:spcAft>
                <a:spcPts val="0"/>
              </a:spcAft>
            </a:pPr>
            <a:r>
              <a:rPr lang="en-US" altLang="en-US" dirty="0"/>
              <a:t>Can differentiate storage into:</a:t>
            </a:r>
          </a:p>
          <a:p>
            <a:pPr lvl="1">
              <a:spcAft>
                <a:spcPts val="0"/>
              </a:spcAft>
            </a:pPr>
            <a:r>
              <a:rPr lang="en-US" altLang="en-US" b="1" dirty="0">
                <a:solidFill>
                  <a:srgbClr val="002060"/>
                </a:solidFill>
              </a:rPr>
              <a:t>volatile storage</a:t>
            </a:r>
            <a:r>
              <a:rPr lang="en-US" altLang="en-US" b="1" dirty="0"/>
              <a:t>: </a:t>
            </a:r>
            <a:r>
              <a:rPr lang="en-US" altLang="en-US" dirty="0"/>
              <a:t>loses contents when power is switched off</a:t>
            </a:r>
          </a:p>
          <a:p>
            <a:pPr lvl="1">
              <a:spcAft>
                <a:spcPts val="0"/>
              </a:spcAft>
            </a:pPr>
            <a:r>
              <a:rPr lang="en-US" altLang="en-US" b="1" dirty="0">
                <a:solidFill>
                  <a:srgbClr val="002060"/>
                </a:solidFill>
              </a:rPr>
              <a:t>non-volatile storage</a:t>
            </a:r>
            <a:r>
              <a:rPr lang="en-US" altLang="en-US" dirty="0"/>
              <a:t>: </a:t>
            </a:r>
          </a:p>
          <a:p>
            <a:pPr lvl="2">
              <a:spcAft>
                <a:spcPts val="0"/>
              </a:spcAft>
            </a:pPr>
            <a:r>
              <a:rPr lang="en-US" altLang="en-US" dirty="0"/>
              <a:t>Contents persist even when power is switched off. </a:t>
            </a:r>
          </a:p>
          <a:p>
            <a:pPr lvl="2">
              <a:spcAft>
                <a:spcPts val="0"/>
              </a:spcAft>
            </a:pPr>
            <a:r>
              <a:rPr lang="en-US" altLang="en-US" dirty="0"/>
              <a:t>Includes secondary and tertiary storage, as well as batter-backed up main-memory.</a:t>
            </a:r>
          </a:p>
          <a:p>
            <a:pPr>
              <a:spcAft>
                <a:spcPts val="0"/>
              </a:spcAft>
            </a:pPr>
            <a:r>
              <a:rPr lang="en-US" altLang="en-US" dirty="0"/>
              <a:t>Factors affecting choice of storage media include</a:t>
            </a:r>
          </a:p>
          <a:p>
            <a:pPr lvl="1">
              <a:spcAft>
                <a:spcPts val="0"/>
              </a:spcAft>
            </a:pPr>
            <a:r>
              <a:rPr lang="en-US" altLang="en-US" dirty="0"/>
              <a:t>Speed with which data can be accessed</a:t>
            </a:r>
          </a:p>
          <a:p>
            <a:pPr lvl="1">
              <a:spcAft>
                <a:spcPts val="0"/>
              </a:spcAft>
            </a:pPr>
            <a:r>
              <a:rPr lang="en-US" altLang="en-US" dirty="0"/>
              <a:t>Cost per unit of data</a:t>
            </a:r>
          </a:p>
          <a:p>
            <a:pPr lvl="1">
              <a:spcAft>
                <a:spcPts val="0"/>
              </a:spcAft>
            </a:pPr>
            <a:r>
              <a:rPr lang="en-US" altLang="en-US" dirty="0"/>
              <a:t>Reliability</a:t>
            </a:r>
          </a:p>
          <a:p>
            <a:pPr lvl="1"/>
            <a:endParaRPr lang="en-US" altLang="en-US" sz="1500" dirty="0"/>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FA860A-EB9E-4870-A0C4-E14881104904}"/>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a:t>
            </a:r>
          </a:p>
        </p:txBody>
      </p:sp>
      <p:pic>
        <p:nvPicPr>
          <p:cNvPr id="4" name="Content Placeholder 3">
            <a:extLst>
              <a:ext uri="{FF2B5EF4-FFF2-40B4-BE49-F238E27FC236}">
                <a16:creationId xmlns:a16="http://schemas.microsoft.com/office/drawing/2014/main" id="{5A9ED51D-3D95-4D13-A964-B4D4833DA6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033" y="1291195"/>
            <a:ext cx="3892595" cy="3315914"/>
          </a:xfrm>
          <a:prstGeom prst="rect">
            <a:avLst/>
          </a:prstGeom>
        </p:spPr>
      </p:pic>
      <p:sp>
        <p:nvSpPr>
          <p:cNvPr id="2" name="Rounded Rectangle 1">
            <a:extLst>
              <a:ext uri="{FF2B5EF4-FFF2-40B4-BE49-F238E27FC236}">
                <a16:creationId xmlns:a16="http://schemas.microsoft.com/office/drawing/2014/main" id="{20B790FE-A1FA-0B41-B2F9-EA859642897B}"/>
              </a:ext>
            </a:extLst>
          </p:cNvPr>
          <p:cNvSpPr/>
          <p:nvPr/>
        </p:nvSpPr>
        <p:spPr bwMode="auto">
          <a:xfrm>
            <a:off x="2060883" y="514350"/>
            <a:ext cx="1066800" cy="350044"/>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Helvetica" charset="0"/>
                <a:ea typeface="ＭＳ Ｐゴシック" charset="-128"/>
                <a:cs typeface="+mn-cs"/>
              </a:rPr>
              <a:t>CPU</a:t>
            </a:r>
          </a:p>
        </p:txBody>
      </p:sp>
      <p:cxnSp>
        <p:nvCxnSpPr>
          <p:cNvPr id="5" name="Straight Arrow Connector 4">
            <a:extLst>
              <a:ext uri="{FF2B5EF4-FFF2-40B4-BE49-F238E27FC236}">
                <a16:creationId xmlns:a16="http://schemas.microsoft.com/office/drawing/2014/main" id="{99EFE856-D391-8540-AC3D-48B68A82A938}"/>
              </a:ext>
            </a:extLst>
          </p:cNvPr>
          <p:cNvCxnSpPr>
            <a:cxnSpLocks/>
          </p:cNvCxnSpPr>
          <p:nvPr/>
        </p:nvCxnSpPr>
        <p:spPr bwMode="auto">
          <a:xfrm>
            <a:off x="2594283" y="872095"/>
            <a:ext cx="0" cy="41910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6" name="Text Box 7">
            <a:extLst>
              <a:ext uri="{FF2B5EF4-FFF2-40B4-BE49-F238E27FC236}">
                <a16:creationId xmlns:a16="http://schemas.microsoft.com/office/drawing/2014/main" id="{F5838D76-FF59-E91F-D6C4-0FF2304613B6}"/>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
        <p:nvSpPr>
          <p:cNvPr id="7" name="Rounded Rectangle 6">
            <a:extLst>
              <a:ext uri="{FF2B5EF4-FFF2-40B4-BE49-F238E27FC236}">
                <a16:creationId xmlns:a16="http://schemas.microsoft.com/office/drawing/2014/main" id="{710A6FA6-4FF5-BC67-1F99-F5866DF375EC}"/>
              </a:ext>
            </a:extLst>
          </p:cNvPr>
          <p:cNvSpPr/>
          <p:nvPr/>
        </p:nvSpPr>
        <p:spPr>
          <a:xfrm>
            <a:off x="4876800" y="742950"/>
            <a:ext cx="1524000" cy="762000"/>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CBC26A07-6377-17DA-DBAC-F7D7BB5628C9}"/>
              </a:ext>
            </a:extLst>
          </p:cNvPr>
          <p:cNvSpPr/>
          <p:nvPr/>
        </p:nvSpPr>
        <p:spPr>
          <a:xfrm>
            <a:off x="5029200" y="872095"/>
            <a:ext cx="685800"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CPU</a:t>
            </a:r>
          </a:p>
        </p:txBody>
      </p:sp>
      <p:sp>
        <p:nvSpPr>
          <p:cNvPr id="9" name="Rounded Rectangle 8">
            <a:extLst>
              <a:ext uri="{FF2B5EF4-FFF2-40B4-BE49-F238E27FC236}">
                <a16:creationId xmlns:a16="http://schemas.microsoft.com/office/drawing/2014/main" id="{4A7F15F6-91E1-35CF-5143-28DFCAF4BFF9}"/>
              </a:ext>
            </a:extLst>
          </p:cNvPr>
          <p:cNvSpPr/>
          <p:nvPr/>
        </p:nvSpPr>
        <p:spPr>
          <a:xfrm>
            <a:off x="5876678" y="872095"/>
            <a:ext cx="409369" cy="443198"/>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
        <p:nvSpPr>
          <p:cNvPr id="10" name="Rounded Rectangle 9">
            <a:extLst>
              <a:ext uri="{FF2B5EF4-FFF2-40B4-BE49-F238E27FC236}">
                <a16:creationId xmlns:a16="http://schemas.microsoft.com/office/drawing/2014/main" id="{197D3207-D4D3-FFE7-72E0-51B2CF0BD0CA}"/>
              </a:ext>
            </a:extLst>
          </p:cNvPr>
          <p:cNvSpPr/>
          <p:nvPr/>
        </p:nvSpPr>
        <p:spPr>
          <a:xfrm>
            <a:off x="6670146" y="754223"/>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C5032E9-E98E-8C58-90B9-5E546414CB61}"/>
              </a:ext>
            </a:extLst>
          </p:cNvPr>
          <p:cNvSpPr/>
          <p:nvPr/>
        </p:nvSpPr>
        <p:spPr>
          <a:xfrm>
            <a:off x="7290206" y="757720"/>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DFF4F55-3446-EC0F-AE1D-AEC1B9BFB007}"/>
              </a:ext>
            </a:extLst>
          </p:cNvPr>
          <p:cNvSpPr/>
          <p:nvPr/>
        </p:nvSpPr>
        <p:spPr>
          <a:xfrm>
            <a:off x="7910266" y="754185"/>
            <a:ext cx="533400" cy="762000"/>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B3FCF1FF-68A0-6645-489E-002A3726374A}"/>
              </a:ext>
            </a:extLst>
          </p:cNvPr>
          <p:cNvSpPr/>
          <p:nvPr/>
        </p:nvSpPr>
        <p:spPr>
          <a:xfrm>
            <a:off x="4914595" y="1629332"/>
            <a:ext cx="3625098" cy="174249"/>
          </a:xfrm>
          <a:prstGeom prst="round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95567022-ABD9-270C-0C36-63C8F68B5DF9}"/>
              </a:ext>
            </a:extLst>
          </p:cNvPr>
          <p:cNvSpPr/>
          <p:nvPr/>
        </p:nvSpPr>
        <p:spPr>
          <a:xfrm>
            <a:off x="6909532" y="191430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DC</a:t>
            </a:r>
          </a:p>
        </p:txBody>
      </p:sp>
      <p:sp>
        <p:nvSpPr>
          <p:cNvPr id="15" name="Rounded Rectangle 14">
            <a:extLst>
              <a:ext uri="{FF2B5EF4-FFF2-40B4-BE49-F238E27FC236}">
                <a16:creationId xmlns:a16="http://schemas.microsoft.com/office/drawing/2014/main" id="{1FB6D180-7EA4-72BE-4394-795F2093D811}"/>
              </a:ext>
            </a:extLst>
          </p:cNvPr>
          <p:cNvSpPr/>
          <p:nvPr/>
        </p:nvSpPr>
        <p:spPr>
          <a:xfrm>
            <a:off x="7984006" y="1898659"/>
            <a:ext cx="533400" cy="505041"/>
          </a:xfrm>
          <a:prstGeom prst="round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NC</a:t>
            </a:r>
          </a:p>
        </p:txBody>
      </p:sp>
      <p:sp>
        <p:nvSpPr>
          <p:cNvPr id="16" name="Rounded Rectangle 15">
            <a:extLst>
              <a:ext uri="{FF2B5EF4-FFF2-40B4-BE49-F238E27FC236}">
                <a16:creationId xmlns:a16="http://schemas.microsoft.com/office/drawing/2014/main" id="{08F4A3DE-2616-48B2-DA90-312BC962986A}"/>
              </a:ext>
            </a:extLst>
          </p:cNvPr>
          <p:cNvSpPr/>
          <p:nvPr/>
        </p:nvSpPr>
        <p:spPr>
          <a:xfrm>
            <a:off x="4794199" y="510986"/>
            <a:ext cx="3892595" cy="2060763"/>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D0481ED7-F76B-D2B3-1DDB-E97E684B5E43}"/>
              </a:ext>
            </a:extLst>
          </p:cNvPr>
          <p:cNvSpPr/>
          <p:nvPr/>
        </p:nvSpPr>
        <p:spPr>
          <a:xfrm>
            <a:off x="6911057" y="2807299"/>
            <a:ext cx="609600" cy="685800"/>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5616D6E8-A1DF-68E0-F62B-6ECE4E783E31}"/>
              </a:ext>
            </a:extLst>
          </p:cNvPr>
          <p:cNvCxnSpPr>
            <a:stCxn id="14" idx="2"/>
            <a:endCxn id="17" idx="1"/>
          </p:cNvCxnSpPr>
          <p:nvPr/>
        </p:nvCxnSpPr>
        <p:spPr>
          <a:xfrm>
            <a:off x="7176232" y="2419350"/>
            <a:ext cx="39625" cy="38794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164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3675" y="690676"/>
            <a:ext cx="6249707" cy="3938891"/>
          </a:xfrm>
          <a:prstGeom prst="rect">
            <a:avLst/>
          </a:prstGeom>
        </p:spPr>
      </p:pic>
      <p:sp>
        <p:nvSpPr>
          <p:cNvPr id="5" name="TextBox 4"/>
          <p:cNvSpPr txBox="1"/>
          <p:nvPr/>
        </p:nvSpPr>
        <p:spPr>
          <a:xfrm>
            <a:off x="5628982" y="787585"/>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Slower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Cheaper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Unlimited</a:t>
            </a:r>
          </a:p>
        </p:txBody>
      </p:sp>
      <p:sp>
        <p:nvSpPr>
          <p:cNvPr id="6" name="TextBox 5"/>
          <p:cNvSpPr txBox="1"/>
          <p:nvPr/>
        </p:nvSpPr>
        <p:spPr>
          <a:xfrm>
            <a:off x="5659936" y="3249346"/>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Faster</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More expensive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Limited</a:t>
            </a:r>
          </a:p>
        </p:txBody>
      </p:sp>
      <p:sp>
        <p:nvSpPr>
          <p:cNvPr id="7" name="Rectangle 7">
            <a:extLst>
              <a:ext uri="{FF2B5EF4-FFF2-40B4-BE49-F238E27FC236}">
                <a16:creationId xmlns:a16="http://schemas.microsoft.com/office/drawing/2014/main" id="{EE3C6B98-4A7E-1D48-8BDB-A67DBC5A8B04}"/>
              </a:ext>
            </a:extLst>
          </p:cNvPr>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a:t>
            </a:r>
          </a:p>
        </p:txBody>
      </p:sp>
      <p:sp>
        <p:nvSpPr>
          <p:cNvPr id="2" name="Text Box 7">
            <a:extLst>
              <a:ext uri="{FF2B5EF4-FFF2-40B4-BE49-F238E27FC236}">
                <a16:creationId xmlns:a16="http://schemas.microsoft.com/office/drawing/2014/main" id="{8E18BBC7-851F-50FC-F63E-DE99A688464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210565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8458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Memory Hierarchy (Very Old Numbers – Still Directionally Valid)</a:t>
            </a:r>
          </a:p>
        </p:txBody>
      </p:sp>
      <p:pic>
        <p:nvPicPr>
          <p:cNvPr id="7" name="Picture 6"/>
          <p:cNvPicPr>
            <a:picLocks noChangeAspect="1"/>
          </p:cNvPicPr>
          <p:nvPr/>
        </p:nvPicPr>
        <p:blipFill>
          <a:blip r:embed="rId2"/>
          <a:stretch>
            <a:fillRect/>
          </a:stretch>
        </p:blipFill>
        <p:spPr>
          <a:xfrm>
            <a:off x="146838" y="689588"/>
            <a:ext cx="5394923" cy="3919956"/>
          </a:xfrm>
          <a:prstGeom prst="rect">
            <a:avLst/>
          </a:prstGeom>
        </p:spPr>
      </p:pic>
      <p:sp>
        <p:nvSpPr>
          <p:cNvPr id="9" name="TextBox 8"/>
          <p:cNvSpPr txBox="1"/>
          <p:nvPr/>
        </p:nvSpPr>
        <p:spPr>
          <a:xfrm>
            <a:off x="5084561" y="590550"/>
            <a:ext cx="914400" cy="914400"/>
          </a:xfrm>
          <a:prstGeom prst="rect">
            <a:avLst/>
          </a:prstGeom>
          <a:noFill/>
        </p:spPr>
        <p:txBody>
          <a:bodyPr wrap="none" rtlCol="0">
            <a:noAutofit/>
          </a:bodyPr>
          <a:lstStyle/>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These numbers are ancient.</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Looking for more modern numbers.</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But, does give an idea of</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a:t>
            </a:r>
          </a:p>
          <a:p>
            <a:pPr marL="742950" marR="0" lvl="1"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The general observation is that</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Performance goes up 10X/level.</a:t>
            </a:r>
          </a:p>
          <a:p>
            <a:pPr marL="800100" marR="0" lvl="1" indent="-34290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goes up 10x per level.</a:t>
            </a:r>
          </a:p>
          <a:p>
            <a:pPr marL="285750" marR="0" lvl="0" indent="-285750" algn="l" defTabSz="457200" rtl="0" eaLnBrk="1" fontAlgn="base" latinLnBrk="0" hangingPunct="1">
              <a:lnSpc>
                <a:spcPct val="90000"/>
              </a:lnSpc>
              <a:spcBef>
                <a:spcPts val="600"/>
              </a:spcBef>
              <a:spcAft>
                <a:spcPts val="0"/>
              </a:spcAft>
              <a:buClr>
                <a:srgbClr val="1A2C64"/>
              </a:buClr>
              <a:buSzTx/>
              <a:buFont typeface="Arial" charset="0"/>
              <a:buChar char="•"/>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Note: One major change is improved</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price performance of SDD relative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 HDD for large data.</a:t>
            </a:r>
          </a:p>
        </p:txBody>
      </p:sp>
    </p:spTree>
    <p:extLst>
      <p:ext uri="{BB962C8B-B14F-4D97-AF65-F5344CB8AC3E}">
        <p14:creationId xmlns:p14="http://schemas.microsoft.com/office/powerpoint/2010/main" val="3445521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E51765DA-32CD-4FAC-88C5-0C159F089B1B}"/>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Storage Hierarchy (Cont.)</a:t>
            </a:r>
          </a:p>
        </p:txBody>
      </p:sp>
      <p:sp>
        <p:nvSpPr>
          <p:cNvPr id="23555" name="Rectangle 3">
            <a:extLst>
              <a:ext uri="{FF2B5EF4-FFF2-40B4-BE49-F238E27FC236}">
                <a16:creationId xmlns:a16="http://schemas.microsoft.com/office/drawing/2014/main" id="{43B951A4-0246-42A0-8F9C-5A317F4DED48}"/>
              </a:ext>
            </a:extLst>
          </p:cNvPr>
          <p:cNvSpPr>
            <a:spLocks noGrp="1" noChangeArrowheads="1"/>
          </p:cNvSpPr>
          <p:nvPr>
            <p:ph idx="1"/>
          </p:nvPr>
        </p:nvSpPr>
        <p:spPr>
          <a:xfrm>
            <a:off x="1719263" y="893428"/>
            <a:ext cx="5833328" cy="3608233"/>
          </a:xfrm>
        </p:spPr>
        <p:txBody>
          <a:bodyPr/>
          <a:lstStyle/>
          <a:p>
            <a:pPr>
              <a:spcAft>
                <a:spcPts val="0"/>
              </a:spcAft>
            </a:pPr>
            <a:r>
              <a:rPr lang="en-US" altLang="en-US" b="1" dirty="0">
                <a:solidFill>
                  <a:srgbClr val="002060"/>
                </a:solidFill>
              </a:rPr>
              <a:t>primary storage</a:t>
            </a:r>
            <a:r>
              <a:rPr lang="en-US" altLang="en-US" b="1" dirty="0"/>
              <a:t>: </a:t>
            </a:r>
            <a:r>
              <a:rPr lang="en-US" altLang="en-US" dirty="0"/>
              <a:t>Fastest media but volatile (cache, main memory).</a:t>
            </a:r>
          </a:p>
          <a:p>
            <a:pPr>
              <a:spcAft>
                <a:spcPts val="0"/>
              </a:spcAft>
            </a:pPr>
            <a:r>
              <a:rPr lang="en-US" altLang="en-US" b="1" dirty="0">
                <a:solidFill>
                  <a:srgbClr val="002060"/>
                </a:solidFill>
              </a:rPr>
              <a:t>secondary storage</a:t>
            </a:r>
            <a:r>
              <a:rPr lang="en-US" altLang="en-US" b="1" dirty="0"/>
              <a:t>:</a:t>
            </a:r>
            <a:r>
              <a:rPr lang="en-US" altLang="en-US" dirty="0"/>
              <a:t> next level in hierarchy, non-volatile, moderately fast access time</a:t>
            </a:r>
          </a:p>
          <a:p>
            <a:pPr lvl="1">
              <a:spcAft>
                <a:spcPts val="0"/>
              </a:spcAft>
            </a:pPr>
            <a:r>
              <a:rPr lang="en-US" altLang="en-US" dirty="0"/>
              <a:t>Also called </a:t>
            </a:r>
            <a:r>
              <a:rPr lang="en-US" altLang="en-US" b="1" dirty="0">
                <a:solidFill>
                  <a:srgbClr val="002060"/>
                </a:solidFill>
              </a:rPr>
              <a:t>on-line storage </a:t>
            </a:r>
            <a:endParaRPr lang="en-US" altLang="en-US" dirty="0">
              <a:solidFill>
                <a:srgbClr val="002060"/>
              </a:solidFill>
            </a:endParaRPr>
          </a:p>
          <a:p>
            <a:pPr lvl="1">
              <a:spcAft>
                <a:spcPts val="0"/>
              </a:spcAft>
            </a:pPr>
            <a:r>
              <a:rPr lang="en-US" altLang="en-US"/>
              <a:t>E.g., </a:t>
            </a:r>
            <a:r>
              <a:rPr lang="en-US" altLang="en-US" dirty="0"/>
              <a:t>flash memory, magnetic disks</a:t>
            </a:r>
          </a:p>
          <a:p>
            <a:pPr>
              <a:spcAft>
                <a:spcPts val="0"/>
              </a:spcAft>
            </a:pPr>
            <a:r>
              <a:rPr lang="en-US" altLang="en-US" b="1" dirty="0">
                <a:solidFill>
                  <a:srgbClr val="002060"/>
                </a:solidFill>
              </a:rPr>
              <a:t>tertiary storage</a:t>
            </a:r>
            <a:r>
              <a:rPr lang="en-US" altLang="en-US" b="1" dirty="0"/>
              <a:t>:</a:t>
            </a:r>
            <a:r>
              <a:rPr lang="en-US" altLang="en-US" dirty="0"/>
              <a:t> lowest level in hierarchy, non-volatile, slow access time</a:t>
            </a:r>
          </a:p>
          <a:p>
            <a:pPr lvl="1">
              <a:spcAft>
                <a:spcPts val="0"/>
              </a:spcAft>
            </a:pPr>
            <a:r>
              <a:rPr lang="en-US" altLang="en-US" dirty="0"/>
              <a:t>also called </a:t>
            </a:r>
            <a:r>
              <a:rPr lang="en-US" altLang="en-US" b="1" dirty="0">
                <a:solidFill>
                  <a:srgbClr val="002060"/>
                </a:solidFill>
              </a:rPr>
              <a:t>off-line storage </a:t>
            </a:r>
            <a:r>
              <a:rPr lang="en-US" altLang="en-US" dirty="0">
                <a:solidFill>
                  <a:schemeClr val="tx1">
                    <a:lumMod val="95000"/>
                    <a:lumOff val="5000"/>
                  </a:schemeClr>
                </a:solidFill>
              </a:rPr>
              <a:t>and used for</a:t>
            </a:r>
            <a:r>
              <a:rPr lang="en-US" altLang="en-US" b="1" dirty="0">
                <a:solidFill>
                  <a:srgbClr val="002060"/>
                </a:solidFill>
              </a:rPr>
              <a:t> archival storage</a:t>
            </a:r>
            <a:r>
              <a:rPr lang="en-US" altLang="en-US" dirty="0">
                <a:solidFill>
                  <a:srgbClr val="002060"/>
                </a:solidFill>
              </a:rPr>
              <a:t> </a:t>
            </a:r>
          </a:p>
          <a:p>
            <a:pPr lvl="1">
              <a:spcAft>
                <a:spcPts val="0"/>
              </a:spcAft>
            </a:pPr>
            <a:r>
              <a:rPr lang="en-US" altLang="en-US" dirty="0"/>
              <a:t>e.g., magnetic tape, optical storage</a:t>
            </a:r>
          </a:p>
          <a:p>
            <a:pPr lvl="1">
              <a:spcAft>
                <a:spcPts val="0"/>
              </a:spcAft>
            </a:pPr>
            <a:r>
              <a:rPr lang="en-US" altLang="en-US" dirty="0"/>
              <a:t>Magnetic tape</a:t>
            </a:r>
            <a:endParaRPr lang="en-US" altLang="en-US" b="1" dirty="0"/>
          </a:p>
          <a:p>
            <a:pPr lvl="2">
              <a:spcAft>
                <a:spcPts val="0"/>
              </a:spcAft>
            </a:pPr>
            <a:r>
              <a:rPr lang="en-US" altLang="en-US" b="1" dirty="0"/>
              <a:t> </a:t>
            </a:r>
            <a:r>
              <a:rPr lang="en-US" altLang="en-US" dirty="0"/>
              <a:t>Sequential access, 1 to 12 TB capacity</a:t>
            </a:r>
          </a:p>
          <a:p>
            <a:pPr lvl="2">
              <a:spcAft>
                <a:spcPts val="0"/>
              </a:spcAft>
            </a:pPr>
            <a:r>
              <a:rPr lang="en-US" altLang="en-US" dirty="0"/>
              <a:t>A few drives with many tapes</a:t>
            </a:r>
          </a:p>
          <a:p>
            <a:pPr lvl="2">
              <a:spcAft>
                <a:spcPts val="0"/>
              </a:spcAft>
            </a:pPr>
            <a:r>
              <a:rPr lang="en-US" altLang="en-US" dirty="0"/>
              <a:t>Juke boxes with petabytes (1000’s of TB) of storage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Update on Project</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W4111-2024F-7-Module-II-NoSql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33400" y="583970"/>
            <a:ext cx="5912304" cy="3921828"/>
          </a:xfrm>
          <a:prstGeom prst="rect">
            <a:avLst/>
          </a:prstGeom>
        </p:spPr>
      </p:pic>
      <p:sp>
        <p:nvSpPr>
          <p:cNvPr id="4" name="Curved Right Arrow 3"/>
          <p:cNvSpPr/>
          <p:nvPr/>
        </p:nvSpPr>
        <p:spPr>
          <a:xfrm>
            <a:off x="2819400" y="631123"/>
            <a:ext cx="1930400" cy="2446866"/>
          </a:xfrm>
          <a:prstGeom prst="curved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Left-Right Arrow 5"/>
          <p:cNvSpPr/>
          <p:nvPr/>
        </p:nvSpPr>
        <p:spPr>
          <a:xfrm>
            <a:off x="3345619" y="1854556"/>
            <a:ext cx="1759781" cy="262466"/>
          </a:xfrm>
          <a:prstGeom prst="leftRightArrow">
            <a:avLst/>
          </a:prstGeom>
          <a:solidFill>
            <a:schemeClr val="accent1"/>
          </a:solidFill>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Hard Disk Drive</a:t>
            </a:r>
          </a:p>
        </p:txBody>
      </p:sp>
    </p:spTree>
    <p:extLst>
      <p:ext uri="{BB962C8B-B14F-4D97-AF65-F5344CB8AC3E}">
        <p14:creationId xmlns:p14="http://schemas.microsoft.com/office/powerpoint/2010/main" val="991604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Disk Configuration</a:t>
            </a:r>
          </a:p>
        </p:txBody>
      </p:sp>
      <p:pic>
        <p:nvPicPr>
          <p:cNvPr id="3" name="Picture 2"/>
          <p:cNvPicPr>
            <a:picLocks noChangeAspect="1"/>
          </p:cNvPicPr>
          <p:nvPr/>
        </p:nvPicPr>
        <p:blipFill>
          <a:blip r:embed="rId2"/>
          <a:stretch>
            <a:fillRect/>
          </a:stretch>
        </p:blipFill>
        <p:spPr>
          <a:xfrm>
            <a:off x="129654" y="755452"/>
            <a:ext cx="5469072" cy="3842138"/>
          </a:xfrm>
          <a:prstGeom prst="rect">
            <a:avLst/>
          </a:prstGeom>
        </p:spPr>
      </p:pic>
      <p:pic>
        <p:nvPicPr>
          <p:cNvPr id="5" name="Picture 4"/>
          <p:cNvPicPr>
            <a:picLocks noChangeAspect="1"/>
          </p:cNvPicPr>
          <p:nvPr/>
        </p:nvPicPr>
        <p:blipFill>
          <a:blip r:embed="rId3"/>
          <a:stretch>
            <a:fillRect/>
          </a:stretch>
        </p:blipFill>
        <p:spPr>
          <a:xfrm>
            <a:off x="4541949" y="1647358"/>
            <a:ext cx="4156099" cy="2792673"/>
          </a:xfrm>
          <a:prstGeom prst="rect">
            <a:avLst/>
          </a:prstGeom>
        </p:spPr>
      </p:pic>
      <p:sp>
        <p:nvSpPr>
          <p:cNvPr id="6" name="Rectangle 5"/>
          <p:cNvSpPr/>
          <p:nvPr/>
        </p:nvSpPr>
        <p:spPr>
          <a:xfrm>
            <a:off x="4901513" y="4289813"/>
            <a:ext cx="3796535" cy="30777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7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Hector Garcia-Molina</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Jeffrey D. Ullman</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7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6"/>
              </a:rPr>
              <a:t>Jennifer Widom</a:t>
            </a:r>
            <a:r>
              <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7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7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7" name="TextBox 6"/>
          <p:cNvSpPr txBox="1"/>
          <p:nvPr/>
        </p:nvSpPr>
        <p:spPr>
          <a:xfrm>
            <a:off x="4191000" y="48268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Components of disk I/O delay</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Seek: Move head to cylinder/track.</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Rotation: Wait for sector to get under head.</a:t>
            </a:r>
          </a:p>
          <a:p>
            <a:pPr marL="914400" marR="0" lvl="1" indent="-457200" algn="l" defTabSz="457200" rtl="0" eaLnBrk="1" fontAlgn="base" latinLnBrk="0" hangingPunct="1">
              <a:lnSpc>
                <a:spcPct val="90000"/>
              </a:lnSpc>
              <a:spcBef>
                <a:spcPts val="600"/>
              </a:spcBef>
              <a:spcAft>
                <a:spcPts val="0"/>
              </a:spcAft>
              <a:buClr>
                <a:prstClr val="white"/>
              </a:buClr>
              <a:buSzTx/>
              <a:buFont typeface="+mj-lt"/>
              <a:buAutoNum type="arabicPeriod"/>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Transfer: Move data from disk to memory. </a:t>
            </a:r>
          </a:p>
        </p:txBody>
      </p:sp>
    </p:spTree>
    <p:extLst>
      <p:ext uri="{BB962C8B-B14F-4D97-AF65-F5344CB8AC3E}">
        <p14:creationId xmlns:p14="http://schemas.microsoft.com/office/powerpoint/2010/main" val="1017028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5551" y="583970"/>
            <a:ext cx="5334000" cy="3568700"/>
          </a:xfrm>
          <a:prstGeom prst="rect">
            <a:avLst/>
          </a:prstGeom>
        </p:spPr>
      </p:pic>
      <p:sp>
        <p:nvSpPr>
          <p:cNvPr id="3" name="Rectangle 2"/>
          <p:cNvSpPr/>
          <p:nvPr/>
        </p:nvSpPr>
        <p:spPr>
          <a:xfrm>
            <a:off x="2132155" y="583970"/>
            <a:ext cx="2460396" cy="3568700"/>
          </a:xfrm>
          <a:prstGeom prst="rect">
            <a:avLst/>
          </a:prstGeom>
          <a:noFill/>
          <a:ln w="57150">
            <a:solidFill>
              <a:srgbClr val="0070C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4" name="Rectangle 3"/>
          <p:cNvSpPr/>
          <p:nvPr/>
        </p:nvSpPr>
        <p:spPr>
          <a:xfrm>
            <a:off x="4658145" y="583970"/>
            <a:ext cx="2460396" cy="3568700"/>
          </a:xfrm>
          <a:prstGeom prst="rect">
            <a:avLst/>
          </a:prstGeom>
          <a:noFill/>
          <a:ln w="5715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5" name="TextBox 4"/>
          <p:cNvSpPr txBox="1"/>
          <p:nvPr/>
        </p:nvSpPr>
        <p:spPr>
          <a:xfrm>
            <a:off x="425904" y="63139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Hard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Disk</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0070C0"/>
                </a:solidFill>
                <a:effectLst/>
                <a:uLnTx/>
                <a:uFillTx/>
                <a:latin typeface="Calibri"/>
                <a:ea typeface="ＭＳ Ｐゴシック" charset="-128"/>
                <a:cs typeface="+mn-cs"/>
              </a:rPr>
              <a:t>Drive</a:t>
            </a:r>
          </a:p>
        </p:txBody>
      </p:sp>
      <p:sp>
        <p:nvSpPr>
          <p:cNvPr id="6" name="TextBox 5"/>
          <p:cNvSpPr txBox="1"/>
          <p:nvPr/>
        </p:nvSpPr>
        <p:spPr>
          <a:xfrm>
            <a:off x="7582419" y="631399"/>
            <a:ext cx="914400" cy="1036848"/>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Solid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State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1" i="0" u="none" strike="noStrike" kern="1200" cap="none" spc="0" normalizeH="0" baseline="0" noProof="0" dirty="0">
                <a:ln>
                  <a:noFill/>
                </a:ln>
                <a:solidFill>
                  <a:srgbClr val="FF0000"/>
                </a:solidFill>
                <a:effectLst/>
                <a:uLnTx/>
                <a:uFillTx/>
                <a:latin typeface="Calibri"/>
                <a:ea typeface="ＭＳ Ｐゴシック" charset="-128"/>
                <a:cs typeface="+mn-cs"/>
              </a:rPr>
              <a:t>Drive</a:t>
            </a:r>
          </a:p>
        </p:txBody>
      </p:sp>
      <p:sp>
        <p:nvSpPr>
          <p:cNvPr id="7" name="Title 1"/>
          <p:cNvSpPr txBox="1">
            <a:spLocks/>
          </p:cNvSpPr>
          <p:nvPr/>
        </p:nvSpPr>
        <p:spPr>
          <a:xfrm>
            <a:off x="257693" y="0"/>
            <a:ext cx="8239126" cy="3115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a:ea typeface="ＭＳ Ｐゴシック" charset="-128"/>
                <a:cs typeface="+mj-cs"/>
              </a:rPr>
              <a:t>Hard Disk versus Solid State Disk</a:t>
            </a:r>
          </a:p>
        </p:txBody>
      </p:sp>
    </p:spTree>
    <p:extLst>
      <p:ext uri="{BB962C8B-B14F-4D97-AF65-F5344CB8AC3E}">
        <p14:creationId xmlns:p14="http://schemas.microsoft.com/office/powerpoint/2010/main" val="3510932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06C7DB5-89E7-497C-92FD-1B54E947318F}"/>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Flash Storage</a:t>
            </a:r>
          </a:p>
        </p:txBody>
      </p:sp>
      <p:sp>
        <p:nvSpPr>
          <p:cNvPr id="43011" name="Rectangle 3">
            <a:extLst>
              <a:ext uri="{FF2B5EF4-FFF2-40B4-BE49-F238E27FC236}">
                <a16:creationId xmlns:a16="http://schemas.microsoft.com/office/drawing/2014/main" id="{CF9381D8-4256-4AB1-8E41-15DB43BE2A0E}"/>
              </a:ext>
            </a:extLst>
          </p:cNvPr>
          <p:cNvSpPr>
            <a:spLocks noGrp="1" noChangeArrowheads="1"/>
          </p:cNvSpPr>
          <p:nvPr>
            <p:ph idx="1"/>
          </p:nvPr>
        </p:nvSpPr>
        <p:spPr>
          <a:xfrm>
            <a:off x="1719263" y="913675"/>
            <a:ext cx="5734356" cy="3482479"/>
          </a:xfrm>
        </p:spPr>
        <p:txBody>
          <a:bodyPr/>
          <a:lstStyle/>
          <a:p>
            <a:pPr>
              <a:lnSpc>
                <a:spcPct val="90000"/>
              </a:lnSpc>
              <a:spcAft>
                <a:spcPts val="0"/>
              </a:spcAft>
            </a:pPr>
            <a:r>
              <a:rPr lang="en-US" altLang="en-US" dirty="0"/>
              <a:t>NOR flash vs NAND flash</a:t>
            </a:r>
          </a:p>
          <a:p>
            <a:pPr>
              <a:lnSpc>
                <a:spcPct val="90000"/>
              </a:lnSpc>
              <a:spcAft>
                <a:spcPts val="0"/>
              </a:spcAft>
            </a:pPr>
            <a:r>
              <a:rPr lang="en-US" altLang="en-US" dirty="0"/>
              <a:t>NAND flash </a:t>
            </a:r>
          </a:p>
          <a:p>
            <a:pPr lvl="1">
              <a:lnSpc>
                <a:spcPct val="90000"/>
              </a:lnSpc>
              <a:spcAft>
                <a:spcPts val="0"/>
              </a:spcAft>
            </a:pPr>
            <a:r>
              <a:rPr lang="en-US" altLang="en-US" dirty="0"/>
              <a:t>used widely for storage, cheaper than NOR flash</a:t>
            </a:r>
          </a:p>
          <a:p>
            <a:pPr lvl="1">
              <a:lnSpc>
                <a:spcPct val="90000"/>
              </a:lnSpc>
              <a:spcAft>
                <a:spcPts val="0"/>
              </a:spcAft>
            </a:pPr>
            <a:r>
              <a:rPr lang="en-US" altLang="en-US" dirty="0"/>
              <a:t>requires page-at-a-time read (page: 512 bytes to 4 KB)</a:t>
            </a:r>
          </a:p>
          <a:p>
            <a:pPr lvl="2">
              <a:spcAft>
                <a:spcPts val="0"/>
              </a:spcAft>
            </a:pPr>
            <a:r>
              <a:rPr lang="en-US" altLang="en-US" dirty="0"/>
              <a:t>20 to 100 microseconds for a page read</a:t>
            </a:r>
          </a:p>
          <a:p>
            <a:pPr lvl="2">
              <a:spcAft>
                <a:spcPts val="0"/>
              </a:spcAft>
            </a:pPr>
            <a:r>
              <a:rPr lang="en-US" altLang="en-US" dirty="0"/>
              <a:t>Not much difference between sequential and random read</a:t>
            </a:r>
          </a:p>
          <a:p>
            <a:pPr lvl="1">
              <a:spcAft>
                <a:spcPts val="0"/>
              </a:spcAft>
            </a:pPr>
            <a:r>
              <a:rPr lang="en-US" altLang="en-US" dirty="0"/>
              <a:t>Page can only be written once</a:t>
            </a:r>
          </a:p>
          <a:p>
            <a:pPr lvl="2">
              <a:spcAft>
                <a:spcPts val="0"/>
              </a:spcAft>
            </a:pPr>
            <a:r>
              <a:rPr lang="en-US" altLang="en-US" dirty="0"/>
              <a:t>Must be erased to allow rewrite</a:t>
            </a:r>
          </a:p>
          <a:p>
            <a:pPr>
              <a:spcAft>
                <a:spcPts val="0"/>
              </a:spcAft>
            </a:pPr>
            <a:r>
              <a:rPr lang="en-US" altLang="en-US" b="1" dirty="0">
                <a:solidFill>
                  <a:srgbClr val="002060"/>
                </a:solidFill>
              </a:rPr>
              <a:t>Solid state disks</a:t>
            </a:r>
            <a:r>
              <a:rPr lang="en-US" altLang="en-US" dirty="0"/>
              <a:t> </a:t>
            </a:r>
          </a:p>
          <a:p>
            <a:pPr lvl="1">
              <a:spcAft>
                <a:spcPts val="0"/>
              </a:spcAft>
            </a:pPr>
            <a:r>
              <a:rPr lang="en-US" altLang="en-US" dirty="0"/>
              <a:t>Use standard block-oriented disk interfaces, but store data on multiple flash storage devices internally</a:t>
            </a:r>
          </a:p>
          <a:p>
            <a:pPr lvl="1">
              <a:spcAft>
                <a:spcPts val="0"/>
              </a:spcAft>
            </a:pPr>
            <a:r>
              <a:rPr lang="en-US" altLang="en-US" dirty="0"/>
              <a:t>Transfer rate of up to 500 MB/sec using SATA, and </a:t>
            </a:r>
            <a:br>
              <a:rPr lang="en-US" altLang="en-US" dirty="0"/>
            </a:br>
            <a:r>
              <a:rPr lang="en-US" altLang="en-US" dirty="0"/>
              <a:t>up to 3 GB/sec using </a:t>
            </a:r>
            <a:r>
              <a:rPr lang="en-US" altLang="en-US" dirty="0" err="1"/>
              <a:t>NVMe</a:t>
            </a:r>
            <a:r>
              <a:rPr lang="en-US" altLang="en-US" dirty="0"/>
              <a:t> PCIe</a:t>
            </a:r>
          </a:p>
        </p:txBody>
      </p:sp>
    </p:spTree>
    <p:extLst>
      <p:ext uri="{BB962C8B-B14F-4D97-AF65-F5344CB8AC3E}">
        <p14:creationId xmlns:p14="http://schemas.microsoft.com/office/powerpoint/2010/main" val="25075784"/>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5E97D6A-C854-F548-8666-3B8C010FFB10}"/>
              </a:ext>
            </a:extLst>
          </p:cNvPr>
          <p:cNvSpPr>
            <a:spLocks noGrp="1"/>
          </p:cNvSpPr>
          <p:nvPr>
            <p:ph idx="1"/>
          </p:nvPr>
        </p:nvSpPr>
        <p:spPr/>
        <p:txBody>
          <a:bodyPr/>
          <a:lstStyle/>
          <a:p>
            <a:r>
              <a:rPr lang="en-US" dirty="0"/>
              <a:t>Concept:</a:t>
            </a:r>
          </a:p>
          <a:p>
            <a:pPr lvl="1"/>
            <a:r>
              <a:rPr lang="en-US" dirty="0"/>
              <a:t>The </a:t>
            </a:r>
            <a:r>
              <a:rPr lang="en-US" i="1" dirty="0"/>
              <a:t>unit of transfer</a:t>
            </a:r>
            <a:r>
              <a:rPr lang="en-US" dirty="0"/>
              <a:t> from a “disk” to the computers memory is a “block.</a:t>
            </a:r>
            <a:br>
              <a:rPr lang="en-US" dirty="0"/>
            </a:br>
            <a:r>
              <a:rPr lang="en-US" dirty="0"/>
              <a:t>Blocks are usually relatively large, e.g. 16 KB, 32 KB, ... ...</a:t>
            </a:r>
          </a:p>
          <a:p>
            <a:pPr lvl="1"/>
            <a:r>
              <a:rPr lang="en-US" dirty="0"/>
              <a:t>A program that reads or write a single byte, requires the database engine (or file system) to read/write the entire block.</a:t>
            </a:r>
          </a:p>
          <a:p>
            <a:r>
              <a:rPr lang="en-US" dirty="0"/>
              <a:t>The address of a block in the entire space of blocks is:</a:t>
            </a:r>
          </a:p>
          <a:p>
            <a:pPr lvl="1"/>
            <a:r>
              <a:rPr lang="en-US" dirty="0"/>
              <a:t>(Device ID, Block ID)</a:t>
            </a:r>
          </a:p>
          <a:p>
            <a:pPr lvl="1"/>
            <a:r>
              <a:rPr lang="en-US" dirty="0"/>
              <a:t>Block ID is simple 0, 1, 2, ... ...</a:t>
            </a:r>
          </a:p>
          <a:p>
            <a:r>
              <a:rPr lang="en-US" dirty="0"/>
              <a:t>The disk controller and disk implementation translate the </a:t>
            </a:r>
            <a:r>
              <a:rPr lang="en-US" i="1" dirty="0"/>
              <a:t>logical block address</a:t>
            </a:r>
            <a:r>
              <a:rPr lang="en-US" dirty="0"/>
              <a:t> into the </a:t>
            </a:r>
            <a:r>
              <a:rPr lang="en-US" i="1" dirty="0"/>
              <a:t>physical address of blocks.</a:t>
            </a:r>
            <a:endParaRPr lang="en-US" dirty="0"/>
          </a:p>
          <a:p>
            <a:r>
              <a:rPr lang="en-US" dirty="0"/>
              <a:t>The physical address changes over time for various reasons, e.g.</a:t>
            </a:r>
            <a:br>
              <a:rPr lang="en-US" dirty="0"/>
            </a:br>
            <a:r>
              <a:rPr lang="en-US" dirty="0"/>
              <a:t>performance optimization, internal HW failure, etc.</a:t>
            </a:r>
          </a:p>
        </p:txBody>
      </p:sp>
      <p:sp>
        <p:nvSpPr>
          <p:cNvPr id="7" name="Title 6">
            <a:extLst>
              <a:ext uri="{FF2B5EF4-FFF2-40B4-BE49-F238E27FC236}">
                <a16:creationId xmlns:a16="http://schemas.microsoft.com/office/drawing/2014/main" id="{D24BE3EA-6F53-C749-8E07-C60803BD6170}"/>
              </a:ext>
            </a:extLst>
          </p:cNvPr>
          <p:cNvSpPr>
            <a:spLocks noGrp="1"/>
          </p:cNvSpPr>
          <p:nvPr>
            <p:ph type="title"/>
          </p:nvPr>
        </p:nvSpPr>
        <p:spPr/>
        <p:txBody>
          <a:bodyPr/>
          <a:lstStyle/>
          <a:p>
            <a:r>
              <a:rPr lang="en-US" dirty="0"/>
              <a:t>Logical Block Addressing</a:t>
            </a:r>
          </a:p>
        </p:txBody>
      </p:sp>
    </p:spTree>
    <p:extLst>
      <p:ext uri="{BB962C8B-B14F-4D97-AF65-F5344CB8AC3E}">
        <p14:creationId xmlns:p14="http://schemas.microsoft.com/office/powerpoint/2010/main" val="221949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a:extLst>
              <a:ext uri="{FF2B5EF4-FFF2-40B4-BE49-F238E27FC236}">
                <a16:creationId xmlns:a16="http://schemas.microsoft.com/office/drawing/2014/main" id="{8BE7E6FC-B279-874E-AF00-0B466DBFEDB2}"/>
              </a:ext>
            </a:extLst>
          </p:cNvPr>
          <p:cNvSpPr>
            <a:spLocks noGrp="1"/>
          </p:cNvSpPr>
          <p:nvPr>
            <p:ph idx="1"/>
          </p:nvPr>
        </p:nvSpPr>
        <p:spPr/>
        <p:txBody>
          <a:bodyPr/>
          <a:lstStyle/>
          <a:p>
            <a:pPr marL="0" indent="0">
              <a:buNone/>
            </a:pPr>
            <a:r>
              <a:rPr lang="en-US" sz="1600" dirty="0"/>
              <a:t>The mapping from LBA to physical block address</a:t>
            </a:r>
            <a:br>
              <a:rPr lang="en-US" sz="1600" dirty="0"/>
            </a:br>
            <a:r>
              <a:rPr lang="en-US" sz="1600" dirty="0"/>
              <a:t>can change over time.</a:t>
            </a:r>
          </a:p>
          <a:p>
            <a:r>
              <a:rPr lang="en-US" sz="1600" dirty="0"/>
              <a:t>Internal HW failure.</a:t>
            </a:r>
          </a:p>
          <a:p>
            <a:r>
              <a:rPr lang="en-US" sz="1600" dirty="0"/>
              <a:t>SSD writes in a funny way.</a:t>
            </a:r>
          </a:p>
          <a:p>
            <a:pPr lvl="1"/>
            <a:r>
              <a:rPr lang="en-US" sz="1400" dirty="0"/>
              <a:t>You have to erase before writing.</a:t>
            </a:r>
          </a:p>
          <a:p>
            <a:pPr lvl="1"/>
            <a:r>
              <a:rPr lang="en-US" sz="1400" dirty="0"/>
              <a:t>So, the SSD (for performance)</a:t>
            </a:r>
          </a:p>
          <a:p>
            <a:pPr lvl="2"/>
            <a:r>
              <a:rPr lang="en-US" sz="1200" dirty="0"/>
              <a:t>Writes to an empty block.</a:t>
            </a:r>
          </a:p>
          <a:p>
            <a:pPr lvl="2"/>
            <a:r>
              <a:rPr lang="en-US" sz="1200" dirty="0"/>
              <a:t>Erase the original block.</a:t>
            </a:r>
            <a:endParaRPr lang="en-US" dirty="0"/>
          </a:p>
          <a:p>
            <a:r>
              <a:rPr lang="en-US" sz="1600" dirty="0"/>
              <a:t>Performance optimization on HDD</a:t>
            </a:r>
          </a:p>
          <a:p>
            <a:pPr lvl="1"/>
            <a:r>
              <a:rPr lang="en-US" sz="1400" dirty="0"/>
              <a:t>Based on block access patterns.</a:t>
            </a:r>
          </a:p>
          <a:p>
            <a:pPr lvl="1"/>
            <a:r>
              <a:rPr lang="en-US" sz="1400" dirty="0"/>
              <a:t>Place blocks on cylinder/sector/head</a:t>
            </a:r>
            <a:br>
              <a:rPr lang="en-US" sz="1400" dirty="0"/>
            </a:br>
            <a:r>
              <a:rPr lang="en-US" sz="1400" dirty="0"/>
              <a:t>in a way to minimize:</a:t>
            </a:r>
          </a:p>
          <a:p>
            <a:pPr lvl="2"/>
            <a:r>
              <a:rPr lang="en-US" sz="1200" dirty="0"/>
              <a:t>Seek</a:t>
            </a:r>
          </a:p>
          <a:p>
            <a:pPr lvl="2"/>
            <a:r>
              <a:rPr lang="en-US" sz="1200" dirty="0"/>
              <a:t>Rotate</a:t>
            </a:r>
          </a:p>
          <a:p>
            <a:endParaRPr lang="en-US" sz="1600" dirty="0"/>
          </a:p>
        </p:txBody>
      </p:sp>
      <p:sp>
        <p:nvSpPr>
          <p:cNvPr id="3" name="Title 2">
            <a:extLst>
              <a:ext uri="{FF2B5EF4-FFF2-40B4-BE49-F238E27FC236}">
                <a16:creationId xmlns:a16="http://schemas.microsoft.com/office/drawing/2014/main" id="{82E2AEDF-3FFB-0A4E-901F-410CBDFC887D}"/>
              </a:ext>
            </a:extLst>
          </p:cNvPr>
          <p:cNvSpPr>
            <a:spLocks noGrp="1"/>
          </p:cNvSpPr>
          <p:nvPr>
            <p:ph type="title"/>
          </p:nvPr>
        </p:nvSpPr>
        <p:spPr/>
        <p:txBody>
          <a:bodyPr/>
          <a:lstStyle/>
          <a:p>
            <a:r>
              <a:rPr lang="en-US" dirty="0"/>
              <a:t>Logical/Physical Block Addressing</a:t>
            </a:r>
          </a:p>
        </p:txBody>
      </p:sp>
      <p:pic>
        <p:nvPicPr>
          <p:cNvPr id="4" name="Picture 3">
            <a:extLst>
              <a:ext uri="{FF2B5EF4-FFF2-40B4-BE49-F238E27FC236}">
                <a16:creationId xmlns:a16="http://schemas.microsoft.com/office/drawing/2014/main" id="{63878128-A7B0-8840-AEDC-D34A16112C63}"/>
              </a:ext>
            </a:extLst>
          </p:cNvPr>
          <p:cNvPicPr>
            <a:picLocks noChangeAspect="1"/>
          </p:cNvPicPr>
          <p:nvPr/>
        </p:nvPicPr>
        <p:blipFill>
          <a:blip r:embed="rId2"/>
          <a:stretch>
            <a:fillRect/>
          </a:stretch>
        </p:blipFill>
        <p:spPr>
          <a:xfrm>
            <a:off x="4724400" y="505518"/>
            <a:ext cx="3412437" cy="1962151"/>
          </a:xfrm>
          <a:prstGeom prst="rect">
            <a:avLst/>
          </a:prstGeom>
        </p:spPr>
      </p:pic>
      <p:pic>
        <p:nvPicPr>
          <p:cNvPr id="5" name="Picture 4">
            <a:extLst>
              <a:ext uri="{FF2B5EF4-FFF2-40B4-BE49-F238E27FC236}">
                <a16:creationId xmlns:a16="http://schemas.microsoft.com/office/drawing/2014/main" id="{81548C19-B191-9F4F-818F-A0826361DCD6}"/>
              </a:ext>
            </a:extLst>
          </p:cNvPr>
          <p:cNvPicPr>
            <a:picLocks noChangeAspect="1"/>
          </p:cNvPicPr>
          <p:nvPr/>
        </p:nvPicPr>
        <p:blipFill>
          <a:blip r:embed="rId3"/>
          <a:stretch>
            <a:fillRect/>
          </a:stretch>
        </p:blipFill>
        <p:spPr>
          <a:xfrm>
            <a:off x="6392520" y="2624745"/>
            <a:ext cx="2851275" cy="2003080"/>
          </a:xfrm>
          <a:prstGeom prst="rect">
            <a:avLst/>
          </a:prstGeom>
        </p:spPr>
      </p:pic>
      <p:sp>
        <p:nvSpPr>
          <p:cNvPr id="6" name="Rounded Rectangle 5">
            <a:extLst>
              <a:ext uri="{FF2B5EF4-FFF2-40B4-BE49-F238E27FC236}">
                <a16:creationId xmlns:a16="http://schemas.microsoft.com/office/drawing/2014/main" id="{B6505450-7E4C-0546-AC7E-DE978AD0C2FE}"/>
              </a:ext>
            </a:extLst>
          </p:cNvPr>
          <p:cNvSpPr/>
          <p:nvPr/>
        </p:nvSpPr>
        <p:spPr>
          <a:xfrm>
            <a:off x="4813828" y="3154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Processor</a:t>
            </a:r>
          </a:p>
        </p:txBody>
      </p:sp>
      <p:sp>
        <p:nvSpPr>
          <p:cNvPr id="7" name="Rounded Rectangle 6">
            <a:extLst>
              <a:ext uri="{FF2B5EF4-FFF2-40B4-BE49-F238E27FC236}">
                <a16:creationId xmlns:a16="http://schemas.microsoft.com/office/drawing/2014/main" id="{9CCB1A31-0750-E744-B4AC-253D3180F029}"/>
              </a:ext>
            </a:extLst>
          </p:cNvPr>
          <p:cNvSpPr/>
          <p:nvPr/>
        </p:nvSpPr>
        <p:spPr>
          <a:xfrm>
            <a:off x="4792751" y="3916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Buffer</a:t>
            </a:r>
          </a:p>
        </p:txBody>
      </p:sp>
      <p:sp>
        <p:nvSpPr>
          <p:cNvPr id="8" name="Rounded Rectangle 7">
            <a:extLst>
              <a:ext uri="{FF2B5EF4-FFF2-40B4-BE49-F238E27FC236}">
                <a16:creationId xmlns:a16="http://schemas.microsoft.com/office/drawing/2014/main" id="{59B519B4-1379-684F-B290-E5DE5A0061B7}"/>
              </a:ext>
            </a:extLst>
          </p:cNvPr>
          <p:cNvSpPr/>
          <p:nvPr/>
        </p:nvSpPr>
        <p:spPr>
          <a:xfrm>
            <a:off x="5800019" y="3535484"/>
            <a:ext cx="762000" cy="3810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a:ea typeface="+mn-ea"/>
                <a:cs typeface="+mn-cs"/>
              </a:rPr>
              <a:t>Mech</a:t>
            </a:r>
            <a:br>
              <a:rPr kumimoji="0" lang="en-US" sz="900" b="0" i="0" u="none" strike="noStrike" kern="1200" cap="none" spc="0" normalizeH="0" baseline="0" noProof="0" dirty="0">
                <a:ln>
                  <a:noFill/>
                </a:ln>
                <a:solidFill>
                  <a:prstClr val="white"/>
                </a:solidFill>
                <a:effectLst/>
                <a:uLnTx/>
                <a:uFillTx/>
                <a:latin typeface="Calibri"/>
                <a:ea typeface="+mn-ea"/>
                <a:cs typeface="+mn-cs"/>
              </a:rPr>
            </a:br>
            <a:r>
              <a:rPr kumimoji="0" lang="en-US" sz="900" b="0" i="0" u="none" strike="noStrike" kern="1200" cap="none" spc="0" normalizeH="0" baseline="0" noProof="0" dirty="0">
                <a:ln>
                  <a:noFill/>
                </a:ln>
                <a:solidFill>
                  <a:prstClr val="white"/>
                </a:solidFill>
                <a:effectLst/>
                <a:uLnTx/>
                <a:uFillTx/>
                <a:latin typeface="Calibri"/>
                <a:ea typeface="+mn-ea"/>
                <a:cs typeface="+mn-cs"/>
              </a:rPr>
              <a:t>Controller</a:t>
            </a:r>
          </a:p>
        </p:txBody>
      </p:sp>
      <p:cxnSp>
        <p:nvCxnSpPr>
          <p:cNvPr id="10" name="Straight Arrow Connector 9">
            <a:extLst>
              <a:ext uri="{FF2B5EF4-FFF2-40B4-BE49-F238E27FC236}">
                <a16:creationId xmlns:a16="http://schemas.microsoft.com/office/drawing/2014/main" id="{9387FA9F-E1FC-B740-AC08-E1C2A6A2DDBE}"/>
              </a:ext>
            </a:extLst>
          </p:cNvPr>
          <p:cNvCxnSpPr>
            <a:stCxn id="6" idx="2"/>
            <a:endCxn id="7" idx="0"/>
          </p:cNvCxnSpPr>
          <p:nvPr/>
        </p:nvCxnSpPr>
        <p:spPr>
          <a:xfrm flipH="1">
            <a:off x="5173751" y="3535484"/>
            <a:ext cx="21077"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53301BF-6D69-0642-885F-44FBCB612C4B}"/>
              </a:ext>
            </a:extLst>
          </p:cNvPr>
          <p:cNvCxnSpPr>
            <a:stCxn id="7" idx="3"/>
          </p:cNvCxnSpPr>
          <p:nvPr/>
        </p:nvCxnSpPr>
        <p:spPr>
          <a:xfrm flipV="1">
            <a:off x="5554751" y="3916484"/>
            <a:ext cx="266345" cy="1905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1B44649-638B-0846-B433-54ED341B6F2B}"/>
              </a:ext>
            </a:extLst>
          </p:cNvPr>
          <p:cNvCxnSpPr>
            <a:cxnSpLocks/>
            <a:endCxn id="8" idx="1"/>
          </p:cNvCxnSpPr>
          <p:nvPr/>
        </p:nvCxnSpPr>
        <p:spPr>
          <a:xfrm>
            <a:off x="5575828" y="3344984"/>
            <a:ext cx="224191" cy="38100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5A2EEDB0-816F-3047-B7F5-3C1F1E17EC63}"/>
              </a:ext>
            </a:extLst>
          </p:cNvPr>
          <p:cNvSpPr/>
          <p:nvPr/>
        </p:nvSpPr>
        <p:spPr>
          <a:xfrm>
            <a:off x="4572000" y="505518"/>
            <a:ext cx="4182718"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A5990B63-00C8-E443-A965-5E893B39E0A8}"/>
              </a:ext>
            </a:extLst>
          </p:cNvPr>
          <p:cNvSpPr/>
          <p:nvPr/>
        </p:nvSpPr>
        <p:spPr>
          <a:xfrm>
            <a:off x="4563258" y="2594546"/>
            <a:ext cx="4191460" cy="2039366"/>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71986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I/O Architecture</a:t>
            </a:r>
          </a:p>
        </p:txBody>
      </p:sp>
      <p:pic>
        <p:nvPicPr>
          <p:cNvPr id="3" name="Picture 2"/>
          <p:cNvPicPr>
            <a:picLocks noChangeAspect="1"/>
          </p:cNvPicPr>
          <p:nvPr/>
        </p:nvPicPr>
        <p:blipFill>
          <a:blip r:embed="rId2"/>
          <a:stretch>
            <a:fillRect/>
          </a:stretch>
        </p:blipFill>
        <p:spPr>
          <a:xfrm>
            <a:off x="0" y="784745"/>
            <a:ext cx="3118151" cy="2504744"/>
          </a:xfrm>
          <a:prstGeom prst="rect">
            <a:avLst/>
          </a:prstGeom>
        </p:spPr>
      </p:pic>
      <p:pic>
        <p:nvPicPr>
          <p:cNvPr id="4" name="Picture 3"/>
          <p:cNvPicPr>
            <a:picLocks noChangeAspect="1"/>
          </p:cNvPicPr>
          <p:nvPr/>
        </p:nvPicPr>
        <p:blipFill>
          <a:blip r:embed="rId3"/>
          <a:stretch>
            <a:fillRect/>
          </a:stretch>
        </p:blipFill>
        <p:spPr>
          <a:xfrm>
            <a:off x="3118151" y="590550"/>
            <a:ext cx="5768061" cy="3758252"/>
          </a:xfrm>
          <a:prstGeom prst="rect">
            <a:avLst/>
          </a:prstGeom>
        </p:spPr>
      </p:pic>
      <p:sp>
        <p:nvSpPr>
          <p:cNvPr id="5" name="TextBox 4"/>
          <p:cNvSpPr txBox="1"/>
          <p:nvPr/>
        </p:nvSpPr>
        <p:spPr>
          <a:xfrm>
            <a:off x="791571" y="3233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How we normally think of</a:t>
            </a:r>
            <a:b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a:ln>
                  <a:noFill/>
                </a:ln>
                <a:solidFill>
                  <a:prstClr val="black"/>
                </a:solidFill>
                <a:effectLst/>
                <a:uLnTx/>
                <a:uFillTx/>
                <a:latin typeface="Calibri"/>
                <a:ea typeface="ＭＳ Ｐゴシック" charset="-128"/>
                <a:cs typeface="+mn-cs"/>
              </a:rPr>
              <a:t>disks and I/O.</a:t>
            </a:r>
            <a:endParaRPr kumimoji="0" lang="en-US" sz="1600" b="0" i="0" u="none" strike="noStrike" kern="1200" cap="none" spc="0" normalizeH="0" baseline="0" noProof="0" dirty="0" err="1">
              <a:ln>
                <a:noFill/>
              </a:ln>
              <a:solidFill>
                <a:prstClr val="black"/>
              </a:solidFill>
              <a:effectLst/>
              <a:uLnTx/>
              <a:uFillTx/>
              <a:latin typeface="Calibri"/>
              <a:ea typeface="ＭＳ Ｐゴシック" charset="-128"/>
              <a:cs typeface="+mn-cs"/>
            </a:endParaRPr>
          </a:p>
        </p:txBody>
      </p:sp>
      <p:sp>
        <p:nvSpPr>
          <p:cNvPr id="6" name="TextBox 5"/>
          <p:cNvSpPr txBox="1"/>
          <p:nvPr/>
        </p:nvSpPr>
        <p:spPr>
          <a:xfrm>
            <a:off x="2995322" y="2929460"/>
            <a:ext cx="914400" cy="1125562"/>
          </a:xfrm>
          <a:prstGeom prst="rect">
            <a:avLst/>
          </a:prstGeom>
          <a:noFill/>
        </p:spPr>
        <p:txBody>
          <a:bodyPr wrap="none" rtlCol="0">
            <a:noAutofit/>
          </a:bodyPr>
          <a:lstStyle/>
          <a:p>
            <a:pPr marL="0" marR="0" lvl="0" indent="0" algn="l" defTabSz="457200" rtl="0" eaLnBrk="1" fontAlgn="base" latinLnBrk="0" hangingPunct="1">
              <a:lnSpc>
                <a:spcPct val="100000"/>
              </a:lnSpc>
              <a:spcBef>
                <a:spcPts val="0"/>
              </a:spcBef>
              <a:spcAft>
                <a:spcPts val="200"/>
              </a:spcAft>
              <a:buClr>
                <a:prstClr val="white"/>
              </a:buClr>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Large scale environments</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The bus-controller connection</a:t>
            </a:r>
            <a:b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is over some kind of network.</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The disk controller is at the disks,</a:t>
            </a:r>
            <a:b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200" b="0" i="0" u="sng" strike="noStrike" kern="1200" cap="none" spc="0" normalizeH="0" baseline="0" noProof="0" dirty="0">
                <a:ln>
                  <a:noFill/>
                </a:ln>
                <a:solidFill>
                  <a:prstClr val="black"/>
                </a:solidFill>
                <a:effectLst/>
                <a:uLnTx/>
                <a:uFillTx/>
                <a:latin typeface="Calibri"/>
                <a:ea typeface="ＭＳ Ｐゴシック" charset="-128"/>
                <a:cs typeface="+mn-cs"/>
              </a:rPr>
              <a:t>and basically a “computer” with SW.</a:t>
            </a:r>
          </a:p>
          <a:p>
            <a:pPr marL="171450" marR="0" lvl="0"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Network is either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Standard communication network, or</a:t>
            </a:r>
          </a:p>
          <a:p>
            <a:pPr marL="628650" marR="0" lvl="1" indent="-171450" algn="l" defTabSz="457200" rtl="0" eaLnBrk="1" fontAlgn="base" latinLnBrk="0" hangingPunct="1">
              <a:lnSpc>
                <a:spcPct val="100000"/>
              </a:lnSpc>
              <a:spcBef>
                <a:spcPts val="0"/>
              </a:spcBef>
              <a:spcAft>
                <a:spcPts val="200"/>
              </a:spcAft>
              <a:buClr>
                <a:prstClr val="black"/>
              </a:buClr>
              <a:buSzTx/>
              <a:buFont typeface="Arial" charset="0"/>
              <a:buChar char="•"/>
              <a:tabLst/>
              <a:defRPr/>
            </a:pPr>
            <a:r>
              <a:rPr kumimoji="0" lang="en-US" sz="1200" b="0" i="0" u="none" strike="noStrike" kern="1200" cap="none" spc="0" normalizeH="0" baseline="0" noProof="0" dirty="0">
                <a:ln>
                  <a:noFill/>
                </a:ln>
                <a:solidFill>
                  <a:prstClr val="black"/>
                </a:solidFill>
                <a:effectLst/>
                <a:uLnTx/>
                <a:uFillTx/>
                <a:latin typeface="Calibri"/>
                <a:ea typeface="ＭＳ Ｐゴシック" charset="-128"/>
                <a:cs typeface="+mn-cs"/>
              </a:rPr>
              <a:t>Highly optimized I/O network.</a:t>
            </a:r>
          </a:p>
        </p:txBody>
      </p:sp>
      <p:sp>
        <p:nvSpPr>
          <p:cNvPr id="8" name="Rounded Rectangle 7">
            <a:extLst>
              <a:ext uri="{FF2B5EF4-FFF2-40B4-BE49-F238E27FC236}">
                <a16:creationId xmlns:a16="http://schemas.microsoft.com/office/drawing/2014/main" id="{27095C13-F6D1-32B5-6479-67BE1FE5968B}"/>
              </a:ext>
            </a:extLst>
          </p:cNvPr>
          <p:cNvSpPr/>
          <p:nvPr/>
        </p:nvSpPr>
        <p:spPr>
          <a:xfrm>
            <a:off x="76201" y="698484"/>
            <a:ext cx="2667000" cy="2406666"/>
          </a:xfrm>
          <a:prstGeom prst="roundRect">
            <a:avLst/>
          </a:prstGeom>
          <a:noFill/>
          <a:ln w="571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527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99074DA5-40DD-43CB-8D07-956828D0CB3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a:t>
            </a:r>
          </a:p>
        </p:txBody>
      </p:sp>
      <p:sp>
        <p:nvSpPr>
          <p:cNvPr id="27651" name="Rectangle 3">
            <a:extLst>
              <a:ext uri="{FF2B5EF4-FFF2-40B4-BE49-F238E27FC236}">
                <a16:creationId xmlns:a16="http://schemas.microsoft.com/office/drawing/2014/main" id="{4E2675DD-256C-442C-B221-1F79523F35D3}"/>
              </a:ext>
            </a:extLst>
          </p:cNvPr>
          <p:cNvSpPr>
            <a:spLocks noGrp="1" noChangeArrowheads="1"/>
          </p:cNvSpPr>
          <p:nvPr>
            <p:ph idx="1"/>
          </p:nvPr>
        </p:nvSpPr>
        <p:spPr>
          <a:xfrm>
            <a:off x="1719263" y="723632"/>
            <a:ext cx="5790982" cy="3849336"/>
          </a:xfrm>
        </p:spPr>
        <p:txBody>
          <a:bodyPr/>
          <a:lstStyle/>
          <a:p>
            <a:pPr>
              <a:spcAft>
                <a:spcPts val="0"/>
              </a:spcAft>
            </a:pPr>
            <a:r>
              <a:rPr lang="en-US" altLang="en-US" b="1" dirty="0">
                <a:solidFill>
                  <a:srgbClr val="002060"/>
                </a:solidFill>
              </a:rPr>
              <a:t>Read-write head</a:t>
            </a:r>
            <a:r>
              <a:rPr lang="en-US" altLang="en-US" dirty="0">
                <a:solidFill>
                  <a:srgbClr val="002060"/>
                </a:solidFill>
              </a:rPr>
              <a:t> </a:t>
            </a:r>
          </a:p>
          <a:p>
            <a:pPr>
              <a:spcAft>
                <a:spcPts val="0"/>
              </a:spcAft>
            </a:pPr>
            <a:r>
              <a:rPr lang="en-US" altLang="en-US" dirty="0"/>
              <a:t>Surface of platter divided into circular </a:t>
            </a:r>
            <a:r>
              <a:rPr lang="en-US" altLang="en-US" b="1" dirty="0">
                <a:solidFill>
                  <a:srgbClr val="002060"/>
                </a:solidFill>
              </a:rPr>
              <a:t>tracks</a:t>
            </a:r>
          </a:p>
          <a:p>
            <a:pPr lvl="1">
              <a:spcAft>
                <a:spcPts val="0"/>
              </a:spcAft>
            </a:pPr>
            <a:r>
              <a:rPr lang="en-US" altLang="en-US" dirty="0"/>
              <a:t>Over 50K-100K tracks per platter on typical hard disks</a:t>
            </a:r>
          </a:p>
          <a:p>
            <a:pPr>
              <a:spcAft>
                <a:spcPts val="0"/>
              </a:spcAft>
            </a:pPr>
            <a:r>
              <a:rPr lang="en-US" altLang="en-US" dirty="0"/>
              <a:t>Each track is divided into </a:t>
            </a:r>
            <a:r>
              <a:rPr lang="en-US" altLang="en-US" b="1" dirty="0">
                <a:solidFill>
                  <a:srgbClr val="002060"/>
                </a:solidFill>
              </a:rPr>
              <a:t>sectors</a:t>
            </a:r>
            <a:r>
              <a:rPr lang="en-US" altLang="en-US" b="1" dirty="0"/>
              <a:t>.</a:t>
            </a:r>
            <a:r>
              <a:rPr lang="en-US" altLang="en-US" dirty="0"/>
              <a:t>  </a:t>
            </a:r>
          </a:p>
          <a:p>
            <a:pPr lvl="1">
              <a:spcAft>
                <a:spcPts val="0"/>
              </a:spcAft>
            </a:pPr>
            <a:r>
              <a:rPr lang="en-US" altLang="en-US" dirty="0"/>
              <a:t>A sector is the smallest unit of data that can be read or written.</a:t>
            </a:r>
          </a:p>
          <a:p>
            <a:pPr lvl="1">
              <a:spcAft>
                <a:spcPts val="0"/>
              </a:spcAft>
            </a:pPr>
            <a:r>
              <a:rPr lang="en-US" altLang="en-US" dirty="0"/>
              <a:t>Sector size typically 512 bytes</a:t>
            </a:r>
          </a:p>
          <a:p>
            <a:pPr lvl="1">
              <a:spcAft>
                <a:spcPts val="0"/>
              </a:spcAft>
            </a:pPr>
            <a:r>
              <a:rPr lang="en-US" altLang="en-US" dirty="0"/>
              <a:t>Typical sectors per track: 500 to 1000 (on inner tracks) to 1000 to 2000 (on outer tracks)</a:t>
            </a:r>
          </a:p>
          <a:p>
            <a:pPr>
              <a:spcAft>
                <a:spcPts val="0"/>
              </a:spcAft>
            </a:pPr>
            <a:r>
              <a:rPr lang="en-US" altLang="en-US" dirty="0"/>
              <a:t>To read/write a sector</a:t>
            </a:r>
          </a:p>
          <a:p>
            <a:pPr lvl="1">
              <a:spcAft>
                <a:spcPts val="0"/>
              </a:spcAft>
            </a:pPr>
            <a:r>
              <a:rPr lang="en-US" altLang="en-US" dirty="0"/>
              <a:t>disk arm swings to position head on right track</a:t>
            </a:r>
          </a:p>
          <a:p>
            <a:pPr lvl="1">
              <a:spcAft>
                <a:spcPts val="0"/>
              </a:spcAft>
            </a:pPr>
            <a:r>
              <a:rPr lang="en-US" altLang="en-US" dirty="0"/>
              <a:t>platter spins continually; data is read/written as sector passes under head</a:t>
            </a:r>
          </a:p>
          <a:p>
            <a:pPr>
              <a:spcAft>
                <a:spcPts val="0"/>
              </a:spcAft>
            </a:pPr>
            <a:r>
              <a:rPr lang="en-US" altLang="en-US" dirty="0"/>
              <a:t>Head-disk assemblies </a:t>
            </a:r>
          </a:p>
          <a:p>
            <a:pPr lvl="1">
              <a:spcAft>
                <a:spcPts val="0"/>
              </a:spcAft>
            </a:pPr>
            <a:r>
              <a:rPr lang="en-US" altLang="en-US" dirty="0"/>
              <a:t>multiple disk platters on a single spindle (1 to 5 usually)</a:t>
            </a:r>
          </a:p>
          <a:p>
            <a:pPr lvl="1">
              <a:spcAft>
                <a:spcPts val="0"/>
              </a:spcAft>
            </a:pPr>
            <a:r>
              <a:rPr lang="en-US" altLang="en-US" dirty="0"/>
              <a:t>one head per platter, mounted on a common arm.</a:t>
            </a:r>
          </a:p>
          <a:p>
            <a:pPr>
              <a:spcAft>
                <a:spcPts val="0"/>
              </a:spcAft>
            </a:pPr>
            <a:r>
              <a:rPr lang="en-US" altLang="en-US" b="1" dirty="0">
                <a:solidFill>
                  <a:srgbClr val="002060"/>
                </a:solidFill>
              </a:rPr>
              <a:t>Cylinder</a:t>
            </a:r>
            <a:r>
              <a:rPr lang="en-US" altLang="en-US" i="1" dirty="0"/>
              <a:t> </a:t>
            </a:r>
            <a:r>
              <a:rPr lang="en-US" altLang="en-US" i="1" dirty="0" err="1"/>
              <a:t>i</a:t>
            </a:r>
            <a:r>
              <a:rPr lang="en-US" altLang="en-US" b="1" i="1" dirty="0"/>
              <a:t> </a:t>
            </a:r>
            <a:r>
              <a:rPr lang="en-US" altLang="en-US" dirty="0"/>
              <a:t>consists of </a:t>
            </a:r>
            <a:r>
              <a:rPr lang="en-US" altLang="en-US" i="1" dirty="0" err="1"/>
              <a:t>i</a:t>
            </a:r>
            <a:r>
              <a:rPr lang="en-US" altLang="en-US" baseline="30000" dirty="0" err="1"/>
              <a:t>th</a:t>
            </a:r>
            <a:r>
              <a:rPr lang="en-US" altLang="en-US" dirty="0"/>
              <a:t> track of all the platters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19C8B05-D4C9-4872-BCD4-CC62E73106E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Magnetic Disks (Cont.)</a:t>
            </a:r>
          </a:p>
        </p:txBody>
      </p:sp>
      <p:sp>
        <p:nvSpPr>
          <p:cNvPr id="29699" name="Rectangle 3">
            <a:extLst>
              <a:ext uri="{FF2B5EF4-FFF2-40B4-BE49-F238E27FC236}">
                <a16:creationId xmlns:a16="http://schemas.microsoft.com/office/drawing/2014/main" id="{48FE5A9E-CBB0-4914-8857-7AC74DFBB2E1}"/>
              </a:ext>
            </a:extLst>
          </p:cNvPr>
          <p:cNvSpPr>
            <a:spLocks noGrp="1" noChangeArrowheads="1"/>
          </p:cNvSpPr>
          <p:nvPr>
            <p:ph idx="1"/>
          </p:nvPr>
        </p:nvSpPr>
        <p:spPr>
          <a:xfrm>
            <a:off x="1719263" y="931178"/>
            <a:ext cx="5604730" cy="3395553"/>
          </a:xfrm>
        </p:spPr>
        <p:txBody>
          <a:bodyPr/>
          <a:lstStyle/>
          <a:p>
            <a:pPr>
              <a:spcAft>
                <a:spcPts val="0"/>
              </a:spcAft>
            </a:pPr>
            <a:r>
              <a:rPr lang="en-US" altLang="en-US" b="1" dirty="0">
                <a:solidFill>
                  <a:srgbClr val="002060"/>
                </a:solidFill>
              </a:rPr>
              <a:t>Disk controller</a:t>
            </a:r>
            <a:r>
              <a:rPr lang="en-US" altLang="en-US" dirty="0">
                <a:solidFill>
                  <a:srgbClr val="002060"/>
                </a:solidFill>
              </a:rPr>
              <a:t> </a:t>
            </a:r>
            <a:r>
              <a:rPr lang="en-US" altLang="en-US" dirty="0"/>
              <a:t>– interfaces between the computer system and the disk drive hardware.</a:t>
            </a:r>
          </a:p>
          <a:p>
            <a:pPr lvl="1">
              <a:spcAft>
                <a:spcPts val="0"/>
              </a:spcAft>
            </a:pPr>
            <a:r>
              <a:rPr lang="en-US" altLang="en-US" dirty="0"/>
              <a:t>accepts high-level commands to read or write a sector </a:t>
            </a:r>
          </a:p>
          <a:p>
            <a:pPr lvl="1">
              <a:spcAft>
                <a:spcPts val="0"/>
              </a:spcAft>
            </a:pPr>
            <a:r>
              <a:rPr lang="en-US" altLang="en-US" dirty="0"/>
              <a:t>initiates actions such as moving the disk arm to the right track and actually reading or writing the data</a:t>
            </a:r>
          </a:p>
          <a:p>
            <a:pPr lvl="1">
              <a:spcAft>
                <a:spcPts val="0"/>
              </a:spcAft>
            </a:pPr>
            <a:r>
              <a:rPr lang="en-US" altLang="en-US" dirty="0"/>
              <a:t>Computes and attaches </a:t>
            </a:r>
            <a:r>
              <a:rPr lang="en-US" altLang="en-US" b="1" dirty="0">
                <a:solidFill>
                  <a:srgbClr val="002060"/>
                </a:solidFill>
              </a:rPr>
              <a:t>checksums</a:t>
            </a:r>
            <a:r>
              <a:rPr lang="en-US" altLang="en-US" dirty="0"/>
              <a:t> to each sector to verify that data is read back correctly</a:t>
            </a:r>
          </a:p>
          <a:p>
            <a:pPr lvl="2">
              <a:spcAft>
                <a:spcPts val="0"/>
              </a:spcAft>
            </a:pPr>
            <a:r>
              <a:rPr lang="en-US" altLang="en-US" dirty="0"/>
              <a:t>If data is corrupted, with very high probability stored checksum won</a:t>
            </a:r>
            <a:r>
              <a:rPr lang="ja-JP" altLang="en-US" dirty="0"/>
              <a:t>’</a:t>
            </a:r>
            <a:r>
              <a:rPr lang="en-US" altLang="ja-JP" dirty="0"/>
              <a:t>t match recomputed checksum</a:t>
            </a:r>
          </a:p>
          <a:p>
            <a:pPr lvl="1">
              <a:spcAft>
                <a:spcPts val="0"/>
              </a:spcAft>
            </a:pPr>
            <a:r>
              <a:rPr lang="en-US" altLang="en-US" dirty="0"/>
              <a:t>Ensures successful writing by reading back sector after writing it</a:t>
            </a:r>
          </a:p>
          <a:p>
            <a:pPr lvl="1">
              <a:spcAft>
                <a:spcPts val="0"/>
              </a:spcAft>
            </a:pPr>
            <a:r>
              <a:rPr lang="en-US" altLang="en-US" dirty="0"/>
              <a:t>Performs </a:t>
            </a:r>
            <a:r>
              <a:rPr lang="en-US" altLang="en-US" b="1" dirty="0">
                <a:solidFill>
                  <a:srgbClr val="002060"/>
                </a:solidFill>
              </a:rPr>
              <a:t>remapping of bad sectors</a:t>
            </a:r>
          </a:p>
        </p:txBody>
      </p:sp>
      <p:sp>
        <p:nvSpPr>
          <p:cNvPr id="29700" name="Rectangle 4">
            <a:extLst>
              <a:ext uri="{FF2B5EF4-FFF2-40B4-BE49-F238E27FC236}">
                <a16:creationId xmlns:a16="http://schemas.microsoft.com/office/drawing/2014/main" id="{4D41DC23-6629-4180-9D8D-52D15D7856F8}"/>
              </a:ext>
            </a:extLst>
          </p:cNvPr>
          <p:cNvSpPr>
            <a:spLocks noChangeArrowheads="1"/>
          </p:cNvSpPr>
          <p:nvPr/>
        </p:nvSpPr>
        <p:spPr bwMode="auto">
          <a:xfrm>
            <a:off x="1883569" y="2808685"/>
            <a:ext cx="5043488" cy="151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257175" indent="-257175" defTabSz="685800" eaLnBrk="0" hangingPunct="0">
              <a:buClr>
                <a:srgbClr val="CC3300"/>
              </a:buClr>
            </a:pPr>
            <a:endParaRPr lang="en-US" altLang="en-US" sz="1350">
              <a:solidFill>
                <a:srgbClr val="000000"/>
              </a:solidFill>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34819" name="Rectangle 5">
            <a:extLst>
              <a:ext uri="{FF2B5EF4-FFF2-40B4-BE49-F238E27FC236}">
                <a16:creationId xmlns:a16="http://schemas.microsoft.com/office/drawing/2014/main" id="{5F16EC1A-6115-4F94-8465-1922B91BAE8E}"/>
              </a:ext>
            </a:extLst>
          </p:cNvPr>
          <p:cNvSpPr>
            <a:spLocks noGrp="1" noChangeArrowheads="1"/>
          </p:cNvSpPr>
          <p:nvPr>
            <p:ph type="body" idx="1"/>
          </p:nvPr>
        </p:nvSpPr>
        <p:spPr>
          <a:xfrm>
            <a:off x="1719262" y="849386"/>
            <a:ext cx="5798162" cy="3661068"/>
          </a:xfrm>
        </p:spPr>
        <p:txBody>
          <a:bodyPr/>
          <a:lstStyle/>
          <a:p>
            <a:pPr>
              <a:spcAft>
                <a:spcPts val="0"/>
              </a:spcAft>
            </a:pPr>
            <a:r>
              <a:rPr lang="en-US" altLang="en-US" b="1" dirty="0">
                <a:solidFill>
                  <a:srgbClr val="002060"/>
                </a:solidFill>
              </a:rPr>
              <a:t>Access time</a:t>
            </a:r>
            <a:r>
              <a:rPr lang="en-US" altLang="en-US" dirty="0">
                <a:solidFill>
                  <a:srgbClr val="002060"/>
                </a:solidFill>
              </a:rPr>
              <a:t> </a:t>
            </a:r>
            <a:r>
              <a:rPr lang="en-US" altLang="en-US" dirty="0"/>
              <a:t>– the time it takes from when a read or write request is issued to when data transfer begins.  Consists of: </a:t>
            </a:r>
          </a:p>
          <a:p>
            <a:pPr lvl="1">
              <a:spcAft>
                <a:spcPts val="0"/>
              </a:spcAft>
            </a:pPr>
            <a:r>
              <a:rPr lang="en-US" altLang="en-US" sz="1200" b="1" dirty="0">
                <a:solidFill>
                  <a:srgbClr val="002060"/>
                </a:solidFill>
              </a:rPr>
              <a:t>Seek time</a:t>
            </a:r>
            <a:r>
              <a:rPr lang="en-US" altLang="en-US" sz="1200" dirty="0">
                <a:solidFill>
                  <a:srgbClr val="002060"/>
                </a:solidFill>
              </a:rPr>
              <a:t> </a:t>
            </a:r>
            <a:r>
              <a:rPr lang="en-US" altLang="en-US" sz="1200" dirty="0"/>
              <a:t>– </a:t>
            </a:r>
            <a:r>
              <a:rPr lang="en-US" altLang="en-US" dirty="0"/>
              <a:t>time it takes to reposition the arm over the correct track. </a:t>
            </a:r>
          </a:p>
          <a:p>
            <a:pPr lvl="2">
              <a:spcAft>
                <a:spcPts val="0"/>
              </a:spcAft>
            </a:pPr>
            <a:r>
              <a:rPr lang="en-US" altLang="en-US" dirty="0"/>
              <a:t> Average seek time is 1/2 the worst case seek time.</a:t>
            </a:r>
          </a:p>
          <a:p>
            <a:pPr lvl="3">
              <a:spcAft>
                <a:spcPts val="0"/>
              </a:spcAft>
            </a:pPr>
            <a:r>
              <a:rPr lang="en-US" altLang="en-US" dirty="0"/>
              <a:t>Would be 1/3 if all tracks had the same number of sectors, and we ignore the time to start and stop arm movement</a:t>
            </a:r>
          </a:p>
          <a:p>
            <a:pPr lvl="2">
              <a:spcAft>
                <a:spcPts val="0"/>
              </a:spcAft>
            </a:pPr>
            <a:r>
              <a:rPr lang="en-US" altLang="en-US" dirty="0"/>
              <a:t>4 to 10 milliseconds on typical disks</a:t>
            </a:r>
          </a:p>
          <a:p>
            <a:pPr lvl="1">
              <a:spcAft>
                <a:spcPts val="0"/>
              </a:spcAft>
            </a:pPr>
            <a:r>
              <a:rPr lang="en-US" altLang="en-US" b="1" dirty="0">
                <a:solidFill>
                  <a:srgbClr val="002060"/>
                </a:solidFill>
              </a:rPr>
              <a:t>Rotational latency</a:t>
            </a:r>
            <a:r>
              <a:rPr lang="en-US" altLang="en-US" dirty="0">
                <a:solidFill>
                  <a:srgbClr val="002060"/>
                </a:solidFill>
              </a:rPr>
              <a:t> </a:t>
            </a:r>
            <a:r>
              <a:rPr lang="en-US" altLang="en-US" dirty="0"/>
              <a:t>– time it takes for the sector to be accessed to appear under the head. </a:t>
            </a:r>
          </a:p>
          <a:p>
            <a:pPr lvl="2">
              <a:spcAft>
                <a:spcPts val="0"/>
              </a:spcAft>
            </a:pPr>
            <a:r>
              <a:rPr lang="en-US" altLang="en-US" dirty="0"/>
              <a:t>4 to 11 milliseconds on typical disks (5400 to 15000 </a:t>
            </a:r>
            <a:r>
              <a:rPr lang="en-US" altLang="en-US" dirty="0" err="1"/>
              <a:t>r.p.m</a:t>
            </a:r>
            <a:r>
              <a:rPr lang="en-US" altLang="en-US" dirty="0"/>
              <a:t>.)</a:t>
            </a:r>
          </a:p>
          <a:p>
            <a:pPr lvl="2">
              <a:spcAft>
                <a:spcPts val="0"/>
              </a:spcAft>
            </a:pPr>
            <a:r>
              <a:rPr lang="en-US" altLang="en-US" dirty="0"/>
              <a:t>Average latency is 1/2 of the above latency.</a:t>
            </a:r>
          </a:p>
          <a:p>
            <a:pPr lvl="1">
              <a:spcAft>
                <a:spcPts val="0"/>
              </a:spcAft>
            </a:pPr>
            <a:r>
              <a:rPr lang="en-US" altLang="en-US" dirty="0"/>
              <a:t>Overall latency is 5 to 20 </a:t>
            </a:r>
            <a:r>
              <a:rPr lang="en-US" altLang="en-US" dirty="0" err="1"/>
              <a:t>msec</a:t>
            </a:r>
            <a:r>
              <a:rPr lang="en-US" altLang="en-US" dirty="0"/>
              <a:t> depending on disk model</a:t>
            </a:r>
          </a:p>
          <a:p>
            <a:pPr>
              <a:spcAft>
                <a:spcPts val="0"/>
              </a:spcAft>
            </a:pPr>
            <a:r>
              <a:rPr lang="en-US" altLang="en-US" b="1" dirty="0">
                <a:solidFill>
                  <a:srgbClr val="002060"/>
                </a:solidFill>
              </a:rPr>
              <a:t>Data-transfer rate </a:t>
            </a:r>
            <a:r>
              <a:rPr lang="en-US" altLang="en-US" dirty="0"/>
              <a:t>– the rate at which data can be retrieved from or stored to the disk.</a:t>
            </a:r>
          </a:p>
          <a:p>
            <a:pPr lvl="1">
              <a:spcAft>
                <a:spcPts val="0"/>
              </a:spcAft>
            </a:pPr>
            <a:r>
              <a:rPr lang="en-US" altLang="en-US" dirty="0"/>
              <a:t>25 to 200 MB per second max rate, lower for inner tracks</a:t>
            </a:r>
          </a:p>
        </p:txBody>
      </p:sp>
    </p:spTree>
    <p:extLst>
      <p:ext uri="{BB962C8B-B14F-4D97-AF65-F5344CB8AC3E}">
        <p14:creationId xmlns:p14="http://schemas.microsoft.com/office/powerpoint/2010/main" val="293661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F4C592-1BE5-CDC0-7136-C3D73C839203}"/>
              </a:ext>
            </a:extLst>
          </p:cNvPr>
          <p:cNvSpPr>
            <a:spLocks noGrp="1"/>
          </p:cNvSpPr>
          <p:nvPr>
            <p:ph type="title"/>
          </p:nvPr>
        </p:nvSpPr>
        <p:spPr/>
        <p:txBody>
          <a:bodyPr/>
          <a:lstStyle/>
          <a:p>
            <a:r>
              <a:rPr lang="en-US" dirty="0"/>
              <a:t>Vision</a:t>
            </a:r>
          </a:p>
        </p:txBody>
      </p:sp>
      <p:pic>
        <p:nvPicPr>
          <p:cNvPr id="4" name="Picture 3">
            <a:extLst>
              <a:ext uri="{FF2B5EF4-FFF2-40B4-BE49-F238E27FC236}">
                <a16:creationId xmlns:a16="http://schemas.microsoft.com/office/drawing/2014/main" id="{3CD1BAB3-1019-4F97-A971-E5FCE9B30297}"/>
              </a:ext>
            </a:extLst>
          </p:cNvPr>
          <p:cNvPicPr>
            <a:picLocks noChangeAspect="1"/>
          </p:cNvPicPr>
          <p:nvPr/>
        </p:nvPicPr>
        <p:blipFill>
          <a:blip r:embed="rId2"/>
          <a:stretch>
            <a:fillRect/>
          </a:stretch>
        </p:blipFill>
        <p:spPr>
          <a:xfrm>
            <a:off x="762000" y="558874"/>
            <a:ext cx="6858000" cy="4025751"/>
          </a:xfrm>
          <a:prstGeom prst="rect">
            <a:avLst/>
          </a:prstGeom>
        </p:spPr>
      </p:pic>
    </p:spTree>
    <p:extLst>
      <p:ext uri="{BB962C8B-B14F-4D97-AF65-F5344CB8AC3E}">
        <p14:creationId xmlns:p14="http://schemas.microsoft.com/office/powerpoint/2010/main" val="97625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B4E2-E0CA-415E-AB95-0B2593C3979A}"/>
              </a:ext>
            </a:extLst>
          </p:cNvPr>
          <p:cNvSpPr>
            <a:spLocks noGrp="1"/>
          </p:cNvSpPr>
          <p:nvPr>
            <p:ph type="title"/>
          </p:nvPr>
        </p:nvSpPr>
        <p:spPr/>
        <p:txBody>
          <a:bodyPr/>
          <a:lstStyle/>
          <a:p>
            <a:r>
              <a:rPr lang="en-IN" dirty="0"/>
              <a:t>Performance Measures (Cont.)</a:t>
            </a:r>
          </a:p>
        </p:txBody>
      </p:sp>
      <p:sp>
        <p:nvSpPr>
          <p:cNvPr id="3" name="Content Placeholder 2">
            <a:extLst>
              <a:ext uri="{FF2B5EF4-FFF2-40B4-BE49-F238E27FC236}">
                <a16:creationId xmlns:a16="http://schemas.microsoft.com/office/drawing/2014/main" id="{AE0561C9-0634-441F-A201-0576B6037495}"/>
              </a:ext>
            </a:extLst>
          </p:cNvPr>
          <p:cNvSpPr>
            <a:spLocks noGrp="1"/>
          </p:cNvSpPr>
          <p:nvPr>
            <p:ph idx="1"/>
          </p:nvPr>
        </p:nvSpPr>
        <p:spPr>
          <a:xfrm>
            <a:off x="1719263" y="855759"/>
            <a:ext cx="5960858" cy="3598462"/>
          </a:xfrm>
        </p:spPr>
        <p:txBody>
          <a:bodyPr/>
          <a:lstStyle/>
          <a:p>
            <a:pPr>
              <a:spcAft>
                <a:spcPts val="0"/>
              </a:spcAft>
            </a:pPr>
            <a:r>
              <a:rPr lang="en-IN" b="1" dirty="0">
                <a:solidFill>
                  <a:srgbClr val="002060"/>
                </a:solidFill>
              </a:rPr>
              <a:t>Disk block </a:t>
            </a:r>
            <a:r>
              <a:rPr lang="en-IN" dirty="0"/>
              <a:t>is a logical unit for storage allocation and retrieval</a:t>
            </a:r>
          </a:p>
          <a:p>
            <a:pPr lvl="1">
              <a:spcAft>
                <a:spcPts val="0"/>
              </a:spcAft>
            </a:pPr>
            <a:r>
              <a:rPr lang="en-IN" dirty="0"/>
              <a:t>4 to 16 kilobytes typically</a:t>
            </a:r>
          </a:p>
          <a:p>
            <a:pPr lvl="2">
              <a:spcAft>
                <a:spcPts val="0"/>
              </a:spcAft>
            </a:pPr>
            <a:r>
              <a:rPr lang="en-US" altLang="en-US" dirty="0"/>
              <a:t>Smaller blocks: more transfers from disk</a:t>
            </a:r>
          </a:p>
          <a:p>
            <a:pPr lvl="2">
              <a:spcAft>
                <a:spcPts val="0"/>
              </a:spcAft>
            </a:pPr>
            <a:r>
              <a:rPr lang="en-US" altLang="en-US" dirty="0"/>
              <a:t>Larger blocks:  more space wasted due to partially filled blocks</a:t>
            </a:r>
            <a:endParaRPr lang="en-IN" dirty="0"/>
          </a:p>
          <a:p>
            <a:pPr>
              <a:spcAft>
                <a:spcPts val="0"/>
              </a:spcAft>
            </a:pPr>
            <a:r>
              <a:rPr lang="en-IN" b="1" dirty="0">
                <a:solidFill>
                  <a:srgbClr val="002060"/>
                </a:solidFill>
              </a:rPr>
              <a:t>Sequential access pattern</a:t>
            </a:r>
            <a:endParaRPr lang="en-IN" dirty="0"/>
          </a:p>
          <a:p>
            <a:pPr lvl="1">
              <a:spcAft>
                <a:spcPts val="0"/>
              </a:spcAft>
            </a:pPr>
            <a:r>
              <a:rPr lang="en-IN" dirty="0"/>
              <a:t>Successive requests are for successive disk blocks</a:t>
            </a:r>
          </a:p>
          <a:p>
            <a:pPr lvl="1">
              <a:spcAft>
                <a:spcPts val="0"/>
              </a:spcAft>
            </a:pPr>
            <a:r>
              <a:rPr lang="en-IN" dirty="0"/>
              <a:t>Disk seek required only for first block</a:t>
            </a:r>
          </a:p>
          <a:p>
            <a:pPr>
              <a:spcAft>
                <a:spcPts val="0"/>
              </a:spcAft>
            </a:pPr>
            <a:r>
              <a:rPr lang="en-IN" b="1" dirty="0">
                <a:solidFill>
                  <a:srgbClr val="002060"/>
                </a:solidFill>
              </a:rPr>
              <a:t>Random access pattern</a:t>
            </a:r>
          </a:p>
          <a:p>
            <a:pPr lvl="1">
              <a:spcAft>
                <a:spcPts val="0"/>
              </a:spcAft>
            </a:pPr>
            <a:r>
              <a:rPr lang="en-IN" dirty="0"/>
              <a:t>Successive requests are for blocks that can be anywhere on disk</a:t>
            </a:r>
          </a:p>
          <a:p>
            <a:pPr lvl="1">
              <a:spcAft>
                <a:spcPts val="0"/>
              </a:spcAft>
            </a:pPr>
            <a:r>
              <a:rPr lang="en-IN" dirty="0"/>
              <a:t>Each access requires a seek</a:t>
            </a:r>
          </a:p>
          <a:p>
            <a:pPr lvl="1">
              <a:spcAft>
                <a:spcPts val="0"/>
              </a:spcAft>
            </a:pPr>
            <a:r>
              <a:rPr lang="en-IN" dirty="0"/>
              <a:t>Transfer rates are low since a lot of time is wasted in seeks</a:t>
            </a:r>
          </a:p>
          <a:p>
            <a:pPr>
              <a:spcAft>
                <a:spcPts val="0"/>
              </a:spcAft>
            </a:pPr>
            <a:r>
              <a:rPr lang="en-IN" b="1" dirty="0">
                <a:solidFill>
                  <a:srgbClr val="002060"/>
                </a:solidFill>
              </a:rPr>
              <a:t>I/O operations per second (IOPS)</a:t>
            </a:r>
          </a:p>
          <a:p>
            <a:pPr lvl="1">
              <a:spcAft>
                <a:spcPts val="0"/>
              </a:spcAft>
            </a:pPr>
            <a:r>
              <a:rPr lang="en-IN" dirty="0"/>
              <a:t>Number of random block reads that a disk can support per second</a:t>
            </a:r>
          </a:p>
          <a:p>
            <a:pPr lvl="1">
              <a:spcAft>
                <a:spcPts val="0"/>
              </a:spcAft>
            </a:pPr>
            <a:r>
              <a:rPr lang="en-IN" dirty="0"/>
              <a:t>50 to 200 IOPS on current generation magnetic disks</a:t>
            </a:r>
          </a:p>
        </p:txBody>
      </p:sp>
    </p:spTree>
    <p:extLst>
      <p:ext uri="{BB962C8B-B14F-4D97-AF65-F5344CB8AC3E}">
        <p14:creationId xmlns:p14="http://schemas.microsoft.com/office/powerpoint/2010/main" val="3000207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3C2B3135-EB49-48AB-A82A-CDB3C295A6B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(Cont.)</a:t>
            </a:r>
          </a:p>
        </p:txBody>
      </p:sp>
      <p:sp>
        <p:nvSpPr>
          <p:cNvPr id="36867" name="Rectangle 3">
            <a:extLst>
              <a:ext uri="{FF2B5EF4-FFF2-40B4-BE49-F238E27FC236}">
                <a16:creationId xmlns:a16="http://schemas.microsoft.com/office/drawing/2014/main" id="{092CB4A9-2A43-4233-BAB3-4DBA626BFC12}"/>
              </a:ext>
            </a:extLst>
          </p:cNvPr>
          <p:cNvSpPr>
            <a:spLocks noGrp="1" noChangeArrowheads="1"/>
          </p:cNvSpPr>
          <p:nvPr>
            <p:ph idx="1"/>
          </p:nvPr>
        </p:nvSpPr>
        <p:spPr>
          <a:xfrm>
            <a:off x="1719263" y="917386"/>
            <a:ext cx="5765815" cy="2669876"/>
          </a:xfrm>
        </p:spPr>
        <p:txBody>
          <a:bodyPr/>
          <a:lstStyle/>
          <a:p>
            <a:pPr>
              <a:spcAft>
                <a:spcPts val="0"/>
              </a:spcAft>
            </a:pPr>
            <a:r>
              <a:rPr lang="en-US" altLang="en-US" b="1" dirty="0">
                <a:solidFill>
                  <a:srgbClr val="002060"/>
                </a:solidFill>
              </a:rPr>
              <a:t>Mean time to failure (MTTF)</a:t>
            </a:r>
            <a:r>
              <a:rPr lang="en-US" altLang="en-US" dirty="0">
                <a:solidFill>
                  <a:srgbClr val="002060"/>
                </a:solidFill>
              </a:rPr>
              <a:t> </a:t>
            </a:r>
            <a:r>
              <a:rPr lang="en-US" altLang="en-US" dirty="0"/>
              <a:t>– the average time the disk is expected to run continuously without any failure.</a:t>
            </a:r>
          </a:p>
          <a:p>
            <a:pPr lvl="1">
              <a:spcAft>
                <a:spcPts val="0"/>
              </a:spcAft>
            </a:pPr>
            <a:r>
              <a:rPr lang="en-US" altLang="en-US" dirty="0"/>
              <a:t>Typically 3 to 5 years</a:t>
            </a:r>
          </a:p>
          <a:p>
            <a:pPr lvl="1">
              <a:spcAft>
                <a:spcPts val="0"/>
              </a:spcAft>
            </a:pPr>
            <a:r>
              <a:rPr lang="en-US" altLang="en-US" dirty="0"/>
              <a:t>Probability of failure of new disks is quite low, corresponding to a</a:t>
            </a:r>
            <a:br>
              <a:rPr lang="en-US" altLang="en-US" dirty="0"/>
            </a:br>
            <a:r>
              <a:rPr lang="ja-JP" altLang="en-US" dirty="0"/>
              <a:t>“</a:t>
            </a:r>
            <a:r>
              <a:rPr lang="en-US" altLang="ja-JP" dirty="0"/>
              <a:t>theoretical MTTF</a:t>
            </a:r>
            <a:r>
              <a:rPr lang="ja-JP" altLang="en-US" dirty="0"/>
              <a:t>”</a:t>
            </a:r>
            <a:r>
              <a:rPr lang="en-US" altLang="ja-JP" dirty="0"/>
              <a:t> of 500,000 to 1,200,000 hours for a new disk</a:t>
            </a:r>
          </a:p>
          <a:p>
            <a:pPr lvl="2">
              <a:spcAft>
                <a:spcPts val="0"/>
              </a:spcAft>
            </a:pPr>
            <a:r>
              <a:rPr lang="en-US" altLang="en-US" dirty="0"/>
              <a:t>E.g., an MTTF of 1,200,000 hours for a new disk means that given 1000 relatively new disks, on an average one will fail every 1200 hours</a:t>
            </a:r>
          </a:p>
          <a:p>
            <a:pPr lvl="1">
              <a:spcAft>
                <a:spcPts val="0"/>
              </a:spcAft>
            </a:pPr>
            <a:r>
              <a:rPr lang="en-US" altLang="en-US" dirty="0"/>
              <a:t>MTTF decreases as disk ages</a:t>
            </a:r>
          </a:p>
          <a:p>
            <a:pPr lvl="1">
              <a:spcAft>
                <a:spcPts val="0"/>
              </a:spcAft>
              <a:buNone/>
            </a:pPr>
            <a:endParaRPr lang="en-US" altLang="en-US" dirty="0"/>
          </a:p>
          <a:p>
            <a:endParaRPr lang="en-US" altLang="en-US" dirty="0"/>
          </a:p>
        </p:txBody>
      </p:sp>
    </p:spTree>
    <p:extLst>
      <p:ext uri="{BB962C8B-B14F-4D97-AF65-F5344CB8AC3E}">
        <p14:creationId xmlns:p14="http://schemas.microsoft.com/office/powerpoint/2010/main" val="1301638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a:extLst>
              <a:ext uri="{FF2B5EF4-FFF2-40B4-BE49-F238E27FC236}">
                <a16:creationId xmlns:a16="http://schemas.microsoft.com/office/drawing/2014/main" id="{5F16EC1A-6115-4F94-8465-1922B91BAE8E}"/>
              </a:ext>
            </a:extLst>
          </p:cNvPr>
          <p:cNvSpPr>
            <a:spLocks noGrp="1" noChangeArrowheads="1"/>
          </p:cNvSpPr>
          <p:nvPr>
            <p:ph idx="1"/>
          </p:nvPr>
        </p:nvSpPr>
        <p:spPr/>
        <p:txBody>
          <a:bodyPr/>
          <a:lstStyle/>
          <a:p>
            <a:pPr>
              <a:spcAft>
                <a:spcPts val="0"/>
              </a:spcAft>
            </a:pPr>
            <a:r>
              <a:rPr lang="en-US" altLang="en-US" sz="1800" b="1" dirty="0">
                <a:solidFill>
                  <a:srgbClr val="002060"/>
                </a:solidFill>
              </a:rPr>
              <a:t>Access time</a:t>
            </a:r>
            <a:r>
              <a:rPr lang="en-US" altLang="en-US" sz="1800" dirty="0">
                <a:solidFill>
                  <a:srgbClr val="002060"/>
                </a:solidFill>
              </a:rPr>
              <a:t> </a:t>
            </a:r>
            <a:r>
              <a:rPr lang="en-US" altLang="en-US" sz="1800" dirty="0"/>
              <a:t>– the time it takes from when a read or write request is issued to when data transfer begins.  Consists of: </a:t>
            </a:r>
          </a:p>
          <a:p>
            <a:pPr lvl="1">
              <a:spcAft>
                <a:spcPts val="0"/>
              </a:spcAft>
            </a:pPr>
            <a:r>
              <a:rPr lang="en-US" altLang="en-US" sz="1100" b="1" dirty="0">
                <a:solidFill>
                  <a:srgbClr val="002060"/>
                </a:solidFill>
              </a:rPr>
              <a:t>Seek time</a:t>
            </a:r>
            <a:r>
              <a:rPr lang="en-US" altLang="en-US" sz="1100" dirty="0">
                <a:solidFill>
                  <a:srgbClr val="002060"/>
                </a:solidFill>
              </a:rPr>
              <a:t> </a:t>
            </a:r>
            <a:r>
              <a:rPr lang="en-US" altLang="en-US" sz="1100" dirty="0"/>
              <a:t>– </a:t>
            </a:r>
            <a:r>
              <a:rPr lang="en-US" altLang="en-US" sz="1600" dirty="0"/>
              <a:t>time it takes to reposition the arm over the correct track. </a:t>
            </a:r>
          </a:p>
          <a:p>
            <a:pPr lvl="2">
              <a:spcAft>
                <a:spcPts val="0"/>
              </a:spcAft>
            </a:pPr>
            <a:r>
              <a:rPr lang="en-US" altLang="en-US" sz="1400" dirty="0"/>
              <a:t> Average seek time is 1/2 the worst case seek time.</a:t>
            </a:r>
          </a:p>
          <a:p>
            <a:pPr lvl="3">
              <a:spcAft>
                <a:spcPts val="0"/>
              </a:spcAft>
            </a:pPr>
            <a:r>
              <a:rPr lang="en-US" altLang="en-US" sz="1200" dirty="0"/>
              <a:t>Would be 1/3 if all tracks had the same number of sectors, and we ignore the time to start and stop arm movement</a:t>
            </a:r>
          </a:p>
          <a:p>
            <a:pPr lvl="2">
              <a:spcAft>
                <a:spcPts val="0"/>
              </a:spcAft>
            </a:pPr>
            <a:r>
              <a:rPr lang="en-US" altLang="en-US" sz="1400" dirty="0"/>
              <a:t>4 to 10 milliseconds on typical disks</a:t>
            </a:r>
          </a:p>
          <a:p>
            <a:pPr lvl="1">
              <a:spcAft>
                <a:spcPts val="0"/>
              </a:spcAft>
            </a:pPr>
            <a:r>
              <a:rPr lang="en-US" altLang="en-US" sz="1600" b="1" dirty="0">
                <a:solidFill>
                  <a:srgbClr val="002060"/>
                </a:solidFill>
              </a:rPr>
              <a:t>Rotational latency</a:t>
            </a:r>
            <a:r>
              <a:rPr lang="en-US" altLang="en-US" sz="1600" dirty="0">
                <a:solidFill>
                  <a:srgbClr val="002060"/>
                </a:solidFill>
              </a:rPr>
              <a:t> </a:t>
            </a:r>
            <a:r>
              <a:rPr lang="en-US" altLang="en-US" sz="1600" dirty="0"/>
              <a:t>– time it takes for the sector to be accessed to appear under the head. </a:t>
            </a:r>
          </a:p>
          <a:p>
            <a:pPr lvl="2">
              <a:spcAft>
                <a:spcPts val="0"/>
              </a:spcAft>
            </a:pPr>
            <a:r>
              <a:rPr lang="en-US" altLang="en-US" sz="1400" dirty="0"/>
              <a:t>4 to 11 milliseconds on typical disks (5400 to 15000 </a:t>
            </a:r>
            <a:r>
              <a:rPr lang="en-US" altLang="en-US" sz="1400" dirty="0" err="1"/>
              <a:t>r.p.m</a:t>
            </a:r>
            <a:r>
              <a:rPr lang="en-US" altLang="en-US" sz="1400" dirty="0"/>
              <a:t>.)</a:t>
            </a:r>
          </a:p>
          <a:p>
            <a:pPr lvl="2">
              <a:spcAft>
                <a:spcPts val="0"/>
              </a:spcAft>
            </a:pPr>
            <a:r>
              <a:rPr lang="en-US" altLang="en-US" sz="1400" dirty="0"/>
              <a:t>Average latency is 1/2 of the above latency.</a:t>
            </a:r>
          </a:p>
          <a:p>
            <a:pPr lvl="1">
              <a:spcAft>
                <a:spcPts val="0"/>
              </a:spcAft>
            </a:pPr>
            <a:r>
              <a:rPr lang="en-US" altLang="en-US" sz="1600" dirty="0"/>
              <a:t>Overall latency is 5 to 20 </a:t>
            </a:r>
            <a:r>
              <a:rPr lang="en-US" altLang="en-US" sz="1600" dirty="0" err="1"/>
              <a:t>msec</a:t>
            </a:r>
            <a:r>
              <a:rPr lang="en-US" altLang="en-US" sz="1600" dirty="0"/>
              <a:t> depending on disk model</a:t>
            </a:r>
          </a:p>
          <a:p>
            <a:pPr>
              <a:spcAft>
                <a:spcPts val="0"/>
              </a:spcAft>
            </a:pPr>
            <a:r>
              <a:rPr lang="en-US" altLang="en-US" sz="1800" b="1" dirty="0">
                <a:solidFill>
                  <a:srgbClr val="002060"/>
                </a:solidFill>
              </a:rPr>
              <a:t>Data-transfer rate </a:t>
            </a:r>
            <a:r>
              <a:rPr lang="en-US" altLang="en-US" sz="1800" dirty="0"/>
              <a:t>– the rate at which data can be retrieved from or stored to the disk.</a:t>
            </a:r>
          </a:p>
          <a:p>
            <a:pPr lvl="1">
              <a:spcAft>
                <a:spcPts val="0"/>
              </a:spcAft>
            </a:pPr>
            <a:r>
              <a:rPr lang="en-US" altLang="en-US" sz="1600" dirty="0"/>
              <a:t>25 to 200 MB per second max rate, lower for inner tracks</a:t>
            </a:r>
          </a:p>
        </p:txBody>
      </p:sp>
      <p:sp>
        <p:nvSpPr>
          <p:cNvPr id="183298" name="Rectangle 2">
            <a:extLst>
              <a:ext uri="{FF2B5EF4-FFF2-40B4-BE49-F238E27FC236}">
                <a16:creationId xmlns:a16="http://schemas.microsoft.com/office/drawing/2014/main" id="{4994ABD0-5835-4B1F-B034-665C0878526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Performance Measures of Disks</a:t>
            </a:r>
          </a:p>
        </p:txBody>
      </p:sp>
      <p:sp>
        <p:nvSpPr>
          <p:cNvPr id="2" name="Text Box 7">
            <a:extLst>
              <a:ext uri="{FF2B5EF4-FFF2-40B4-BE49-F238E27FC236}">
                <a16:creationId xmlns:a16="http://schemas.microsoft.com/office/drawing/2014/main" id="{911101B8-54CA-459F-5148-E8BB94CFC70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From: 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p:txBody>
      </p:sp>
    </p:spTree>
    <p:extLst>
      <p:ext uri="{BB962C8B-B14F-4D97-AF65-F5344CB8AC3E}">
        <p14:creationId xmlns:p14="http://schemas.microsoft.com/office/powerpoint/2010/main" val="1487392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486400" y="590550"/>
            <a:ext cx="3505200" cy="4038600"/>
          </a:xfrm>
        </p:spPr>
        <p:txBody>
          <a:bodyPr>
            <a:normAutofit/>
          </a:bodyPr>
          <a:lstStyle/>
          <a:p>
            <a:r>
              <a:rPr lang="en-US" sz="1400" dirty="0">
                <a:solidFill>
                  <a:srgbClr val="008800"/>
                </a:solidFill>
                <a:latin typeface="-apple-system" charset="0"/>
                <a:hlinkClick r:id="rId2" tooltip="data_storage:chs"/>
              </a:rPr>
              <a:t>CHS</a:t>
            </a:r>
            <a:r>
              <a:rPr lang="en-US" sz="1400" dirty="0">
                <a:solidFill>
                  <a:srgbClr val="212529"/>
                </a:solidFill>
                <a:latin typeface="-apple-system" charset="0"/>
              </a:rPr>
              <a:t> addresses can be converted to LBA addresses using the following formula:</a:t>
            </a:r>
          </a:p>
          <a:p>
            <a:pPr marL="350837" lvl="1" indent="0">
              <a:buNone/>
            </a:pPr>
            <a:r>
              <a:rPr lang="en-US" sz="1200" dirty="0"/>
              <a:t>LBA = (( C x HPC ) + H ) x SPT + S </a:t>
            </a:r>
            <a:r>
              <a:rPr lang="mr-IN" sz="1200" dirty="0"/>
              <a:t>–</a:t>
            </a:r>
            <a:r>
              <a:rPr lang="en-US" sz="1200" dirty="0"/>
              <a:t> 1</a:t>
            </a:r>
          </a:p>
          <a:p>
            <a:pPr marL="350837" lvl="1" indent="0">
              <a:buNone/>
            </a:pPr>
            <a:r>
              <a:rPr lang="en-US" sz="1200" dirty="0">
                <a:solidFill>
                  <a:srgbClr val="212529"/>
                </a:solidFill>
                <a:latin typeface="-apple-system" charset="0"/>
              </a:rPr>
              <a:t>where,</a:t>
            </a:r>
          </a:p>
          <a:p>
            <a:pPr lvl="1">
              <a:buFont typeface="Arial" charset="0"/>
              <a:buChar char="•"/>
            </a:pPr>
            <a:r>
              <a:rPr lang="en-US" sz="1200" dirty="0">
                <a:solidFill>
                  <a:srgbClr val="212529"/>
                </a:solidFill>
                <a:latin typeface="-apple-system" charset="0"/>
              </a:rPr>
              <a:t>C, H and S are the cylinder number, the head number, and the sector number</a:t>
            </a:r>
          </a:p>
          <a:p>
            <a:pPr lvl="1">
              <a:buFont typeface="Arial" charset="0"/>
              <a:buChar char="•"/>
            </a:pPr>
            <a:r>
              <a:rPr lang="en-US" sz="1200" dirty="0">
                <a:solidFill>
                  <a:srgbClr val="212529"/>
                </a:solidFill>
                <a:latin typeface="-apple-system" charset="0"/>
              </a:rPr>
              <a:t>LBA is the logical block address</a:t>
            </a:r>
          </a:p>
          <a:p>
            <a:pPr lvl="1">
              <a:buFont typeface="Arial" charset="0"/>
              <a:buChar char="•"/>
            </a:pPr>
            <a:r>
              <a:rPr lang="en-US" sz="1200" dirty="0">
                <a:solidFill>
                  <a:srgbClr val="212529"/>
                </a:solidFill>
                <a:latin typeface="-apple-system" charset="0"/>
              </a:rPr>
              <a:t>HPC is the number of heads per cylinder</a:t>
            </a:r>
          </a:p>
          <a:p>
            <a:pPr lvl="1">
              <a:buFont typeface="Arial" charset="0"/>
              <a:buChar char="•"/>
            </a:pPr>
            <a:r>
              <a:rPr lang="en-US" sz="1200" dirty="0">
                <a:solidFill>
                  <a:srgbClr val="212529"/>
                </a:solidFill>
                <a:latin typeface="-apple-system" charset="0"/>
              </a:rPr>
              <a:t>SPT is the number of sectors per track</a:t>
            </a:r>
            <a:br>
              <a:rPr lang="en-US" sz="1200" dirty="0">
                <a:solidFill>
                  <a:srgbClr val="212529"/>
                </a:solidFill>
                <a:latin typeface="-apple-system" charset="0"/>
              </a:rPr>
            </a:br>
            <a:endParaRPr lang="en-US" sz="1200" dirty="0">
              <a:solidFill>
                <a:srgbClr val="212529"/>
              </a:solidFill>
              <a:latin typeface="-apple-system" charset="0"/>
            </a:endParaRPr>
          </a:p>
          <a:p>
            <a:pPr marL="350837" lvl="1" indent="0">
              <a:buNone/>
            </a:pPr>
            <a:r>
              <a:rPr lang="en-US" sz="1600" dirty="0">
                <a:solidFill>
                  <a:srgbClr val="212529"/>
                </a:solidFill>
                <a:latin typeface="-apple-system" charset="0"/>
              </a:rPr>
              <a:t>Devices have configuration and metadata</a:t>
            </a:r>
            <a:br>
              <a:rPr lang="en-US" sz="1600" dirty="0">
                <a:solidFill>
                  <a:srgbClr val="212529"/>
                </a:solidFill>
                <a:latin typeface="-apple-system" charset="0"/>
              </a:rPr>
            </a:br>
            <a:r>
              <a:rPr lang="en-US" sz="1600" dirty="0">
                <a:solidFill>
                  <a:srgbClr val="212529"/>
                </a:solidFill>
                <a:latin typeface="-apple-system" charset="0"/>
              </a:rPr>
              <a:t>APIs that allow storage manager to</a:t>
            </a:r>
            <a:endParaRPr lang="en-US" sz="1000" dirty="0">
              <a:solidFill>
                <a:srgbClr val="212529"/>
              </a:solidFill>
              <a:latin typeface="-apple-system" charset="0"/>
            </a:endParaRPr>
          </a:p>
          <a:p>
            <a:pPr marL="971550" lvl="2" indent="-285750" fontAlgn="auto">
              <a:spcBef>
                <a:spcPts val="0"/>
              </a:spcBef>
              <a:buClrTx/>
            </a:pPr>
            <a:r>
              <a:rPr lang="en-US" sz="1000" dirty="0"/>
              <a:t>Map between LBA and CHS</a:t>
            </a:r>
          </a:p>
          <a:p>
            <a:pPr marL="971550" lvl="2" indent="-285750" fontAlgn="auto">
              <a:spcBef>
                <a:spcPts val="0"/>
              </a:spcBef>
              <a:buClrTx/>
            </a:pPr>
            <a:r>
              <a:rPr lang="en-US" sz="1000" dirty="0"/>
              <a:t>To optimize block placement</a:t>
            </a:r>
          </a:p>
          <a:p>
            <a:pPr marL="971550" lvl="2" indent="-285750" fontAlgn="auto">
              <a:spcBef>
                <a:spcPts val="0"/>
              </a:spcBef>
              <a:buClrTx/>
            </a:pPr>
            <a:r>
              <a:rPr lang="en-US" sz="1000" dirty="0"/>
              <a:t>Based on access patterns, statistics,</a:t>
            </a:r>
            <a:br>
              <a:rPr lang="en-US" sz="1000" dirty="0"/>
            </a:br>
            <a:r>
              <a:rPr lang="en-US" sz="1000" dirty="0"/>
              <a:t>data schema, etc.</a:t>
            </a:r>
          </a:p>
          <a:p>
            <a:pPr marL="636587" lvl="1" indent="-285750" fontAlgn="auto">
              <a:spcBef>
                <a:spcPts val="0"/>
              </a:spcBef>
              <a:buClrTx/>
            </a:pPr>
            <a:endParaRPr lang="en-US" sz="1200" dirty="0"/>
          </a:p>
        </p:txBody>
      </p:sp>
      <p:sp>
        <p:nvSpPr>
          <p:cNvPr id="2" name="Title 1"/>
          <p:cNvSpPr>
            <a:spLocks noGrp="1"/>
          </p:cNvSpPr>
          <p:nvPr>
            <p:ph type="title"/>
          </p:nvPr>
        </p:nvSpPr>
        <p:spPr/>
        <p:txBody>
          <a:bodyPr/>
          <a:lstStyle/>
          <a:p>
            <a:pPr algn="l"/>
            <a:r>
              <a:rPr lang="en-US" dirty="0">
                <a:solidFill>
                  <a:schemeClr val="bg1"/>
                </a:solidFill>
              </a:rPr>
              <a:t>Logical Block Addressing </a:t>
            </a:r>
            <a:r>
              <a:rPr lang="en-US" sz="1400" dirty="0">
                <a:solidFill>
                  <a:schemeClr val="bg1"/>
                </a:solidFill>
              </a:rPr>
              <a:t>(https://</a:t>
            </a:r>
            <a:r>
              <a:rPr lang="en-US" sz="1400" dirty="0" err="1">
                <a:solidFill>
                  <a:schemeClr val="bg1"/>
                </a:solidFill>
              </a:rPr>
              <a:t>gerardnico.com</a:t>
            </a:r>
            <a:r>
              <a:rPr lang="en-US" sz="1400" dirty="0">
                <a:solidFill>
                  <a:schemeClr val="bg1"/>
                </a:solidFill>
              </a:rPr>
              <a:t>/wiki/</a:t>
            </a:r>
            <a:r>
              <a:rPr lang="en-US" sz="1400" dirty="0" err="1">
                <a:solidFill>
                  <a:schemeClr val="bg1"/>
                </a:solidFill>
              </a:rPr>
              <a:t>data_storage</a:t>
            </a:r>
            <a:r>
              <a:rPr lang="en-US" sz="1400" dirty="0">
                <a:solidFill>
                  <a:schemeClr val="bg1"/>
                </a:solidFill>
              </a:rPr>
              <a:t>/</a:t>
            </a:r>
            <a:r>
              <a:rPr lang="en-US" sz="1400" dirty="0" err="1">
                <a:solidFill>
                  <a:schemeClr val="bg1"/>
                </a:solidFill>
              </a:rPr>
              <a:t>lba</a:t>
            </a:r>
            <a:r>
              <a:rPr lang="en-US" sz="1400" dirty="0">
                <a:solidFill>
                  <a:schemeClr val="bg1"/>
                </a:solidFill>
              </a:rPr>
              <a:t>)</a:t>
            </a:r>
          </a:p>
        </p:txBody>
      </p:sp>
      <p:pic>
        <p:nvPicPr>
          <p:cNvPr id="4" name="Picture 3"/>
          <p:cNvPicPr>
            <a:picLocks noChangeAspect="1"/>
          </p:cNvPicPr>
          <p:nvPr/>
        </p:nvPicPr>
        <p:blipFill>
          <a:blip r:embed="rId3"/>
          <a:stretch>
            <a:fillRect/>
          </a:stretch>
        </p:blipFill>
        <p:spPr>
          <a:xfrm>
            <a:off x="104701" y="653771"/>
            <a:ext cx="5638449" cy="3966176"/>
          </a:xfrm>
          <a:prstGeom prst="rect">
            <a:avLst/>
          </a:prstGeom>
        </p:spPr>
      </p:pic>
    </p:spTree>
    <p:extLst>
      <p:ext uri="{BB962C8B-B14F-4D97-AF65-F5344CB8AC3E}">
        <p14:creationId xmlns:p14="http://schemas.microsoft.com/office/powerpoint/2010/main" val="14132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7166"/>
            <a:ext cx="8239126" cy="387798"/>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a:ea typeface="ＭＳ Ｐゴシック" charset="-128"/>
                <a:cs typeface="+mj-cs"/>
              </a:rPr>
              <a:t>I/O Architecture</a:t>
            </a:r>
            <a:endParaRPr kumimoji="0" lang="en-US" sz="2400" b="0" i="0" u="none" strike="noStrike" kern="1200" cap="none" spc="0" normalizeH="0" baseline="0" noProof="0" dirty="0">
              <a:ln>
                <a:noFill/>
              </a:ln>
              <a:solidFill>
                <a:prstClr val="white"/>
              </a:solidFill>
              <a:effectLst/>
              <a:uLnTx/>
              <a:uFillTx/>
              <a:latin typeface="Calibri"/>
              <a:ea typeface="ＭＳ Ｐゴシック" charset="-128"/>
              <a:cs typeface="+mj-cs"/>
            </a:endParaRPr>
          </a:p>
        </p:txBody>
      </p:sp>
      <p:sp>
        <p:nvSpPr>
          <p:cNvPr id="3" name="Title 1"/>
          <p:cNvSpPr txBox="1">
            <a:spLocks/>
          </p:cNvSpPr>
          <p:nvPr/>
        </p:nvSpPr>
        <p:spPr>
          <a:xfrm>
            <a:off x="415351" y="784878"/>
            <a:ext cx="2743200" cy="2743200"/>
          </a:xfrm>
          <a:prstGeom prst="roundRect">
            <a:avLst>
              <a:gd name="adj" fmla="val 2752"/>
            </a:avLst>
          </a:prstGeom>
        </p:spPr>
        <p:txBody>
          <a:bodyPr>
            <a:noAutofit/>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R</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edundant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A</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rray</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of</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I</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ndependent</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sng" strike="noStrike" kern="1200" cap="none" spc="0" normalizeH="0" baseline="0" noProof="0">
                <a:ln>
                  <a:noFill/>
                </a:ln>
                <a:solidFill>
                  <a:prstClr val="black"/>
                </a:solidFill>
                <a:effectLst/>
                <a:uLnTx/>
                <a:uFillTx/>
                <a:latin typeface="Calibri"/>
                <a:ea typeface="ＭＳ Ｐゴシック" charset="-128"/>
                <a:cs typeface="+mj-cs"/>
              </a:rPr>
              <a:t>D</a:t>
            </a: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isks</a:t>
            </a: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b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br>
            <a:r>
              <a:rPr kumimoji="0" lang="en-US" sz="3200" b="0" i="0" u="none" strike="noStrike" kern="1200" cap="none" spc="0" normalizeH="0" baseline="0" noProof="0">
                <a:ln>
                  <a:noFill/>
                </a:ln>
                <a:solidFill>
                  <a:prstClr val="black"/>
                </a:solidFill>
                <a:effectLst/>
                <a:uLnTx/>
                <a:uFillTx/>
                <a:latin typeface="Calibri"/>
                <a:ea typeface="ＭＳ Ｐゴシック" charset="-128"/>
                <a:cs typeface="+mj-cs"/>
              </a:rPr>
              <a:t>(RAID)</a:t>
            </a:r>
            <a:endParaRPr kumimoji="0" lang="en-US" sz="3200" b="0" i="0" u="none" strike="noStrike" kern="1200" cap="none" spc="0" normalizeH="0" baseline="0" noProof="0" dirty="0">
              <a:ln>
                <a:noFill/>
              </a:ln>
              <a:solidFill>
                <a:prstClr val="black"/>
              </a:solidFill>
              <a:effectLst/>
              <a:uLnTx/>
              <a:uFillTx/>
              <a:latin typeface="Calibri"/>
              <a:ea typeface="ＭＳ Ｐゴシック" charset="-128"/>
              <a:cs typeface="+mj-cs"/>
            </a:endParaRPr>
          </a:p>
        </p:txBody>
      </p:sp>
      <p:pic>
        <p:nvPicPr>
          <p:cNvPr id="4" name="Picture 3"/>
          <p:cNvPicPr>
            <a:picLocks noChangeAspect="1"/>
          </p:cNvPicPr>
          <p:nvPr/>
        </p:nvPicPr>
        <p:blipFill>
          <a:blip r:embed="rId2"/>
          <a:stretch>
            <a:fillRect/>
          </a:stretch>
        </p:blipFill>
        <p:spPr>
          <a:xfrm>
            <a:off x="6440606" y="644714"/>
            <a:ext cx="2609753" cy="1957315"/>
          </a:xfrm>
          <a:prstGeom prst="rect">
            <a:avLst/>
          </a:prstGeom>
        </p:spPr>
      </p:pic>
      <p:pic>
        <p:nvPicPr>
          <p:cNvPr id="5" name="Picture 4"/>
          <p:cNvPicPr>
            <a:picLocks noChangeAspect="1"/>
          </p:cNvPicPr>
          <p:nvPr/>
        </p:nvPicPr>
        <p:blipFill>
          <a:blip r:embed="rId3"/>
          <a:stretch>
            <a:fillRect/>
          </a:stretch>
        </p:blipFill>
        <p:spPr>
          <a:xfrm>
            <a:off x="3690556" y="514350"/>
            <a:ext cx="2218045" cy="2218045"/>
          </a:xfrm>
          <a:prstGeom prst="rect">
            <a:avLst/>
          </a:prstGeom>
        </p:spPr>
      </p:pic>
      <p:pic>
        <p:nvPicPr>
          <p:cNvPr id="6" name="Picture 5"/>
          <p:cNvPicPr>
            <a:picLocks noChangeAspect="1"/>
          </p:cNvPicPr>
          <p:nvPr/>
        </p:nvPicPr>
        <p:blipFill>
          <a:blip r:embed="rId4"/>
          <a:stretch>
            <a:fillRect/>
          </a:stretch>
        </p:blipFill>
        <p:spPr>
          <a:xfrm>
            <a:off x="4038600" y="2478796"/>
            <a:ext cx="3910272" cy="2098563"/>
          </a:xfrm>
          <a:prstGeom prst="rect">
            <a:avLst/>
          </a:prstGeom>
        </p:spPr>
      </p:pic>
    </p:spTree>
    <p:extLst>
      <p:ext uri="{BB962C8B-B14F-4D97-AF65-F5344CB8AC3E}">
        <p14:creationId xmlns:p14="http://schemas.microsoft.com/office/powerpoint/2010/main" val="2587643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0000" lnSpcReduction="20000"/>
          </a:bodyPr>
          <a:lstStyle/>
          <a:p>
            <a:pPr marL="0" indent="0">
              <a:lnSpc>
                <a:spcPct val="120000"/>
              </a:lnSpc>
              <a:spcBef>
                <a:spcPts val="0"/>
              </a:spcBef>
              <a:spcAft>
                <a:spcPts val="100"/>
              </a:spcAft>
              <a:buNone/>
            </a:pPr>
            <a:r>
              <a:rPr lang="en-US" b="1" dirty="0"/>
              <a:t>“RAID</a:t>
            </a:r>
            <a:r>
              <a:rPr lang="en-US" dirty="0"/>
              <a:t> (</a:t>
            </a:r>
            <a:r>
              <a:rPr lang="en-US" b="1" dirty="0"/>
              <a:t>redundant array of independent disks</a:t>
            </a:r>
            <a:r>
              <a:rPr lang="en-US" dirty="0"/>
              <a:t>) is a data </a:t>
            </a:r>
            <a:r>
              <a:rPr lang="en-US" dirty="0">
                <a:hlinkClick r:id="rId2" tooltip="Storage virtualization"/>
              </a:rPr>
              <a:t>storage virtualization</a:t>
            </a:r>
            <a:r>
              <a:rPr lang="en-US" dirty="0"/>
              <a:t> technology that combines multiple physical </a:t>
            </a:r>
            <a:r>
              <a:rPr lang="en-US" dirty="0">
                <a:hlinkClick r:id="rId3" tooltip="Disk drive"/>
              </a:rPr>
              <a:t>disk drive</a:t>
            </a:r>
            <a:r>
              <a:rPr lang="en-US" dirty="0"/>
              <a:t> components into a single logical unit for the purposes of </a:t>
            </a:r>
            <a:r>
              <a:rPr lang="en-US" dirty="0">
                <a:hlinkClick r:id="rId4" tooltip="Data redundancy"/>
              </a:rPr>
              <a:t>data redundancy</a:t>
            </a:r>
            <a:r>
              <a:rPr lang="en-US" dirty="0"/>
              <a:t>, performance improvement, or both. (</a:t>
            </a:r>
            <a:r>
              <a:rPr lang="mr-IN" dirty="0"/>
              <a:t>…</a:t>
            </a:r>
            <a:r>
              <a:rPr lang="en-US" dirty="0"/>
              <a:t>) </a:t>
            </a:r>
            <a:br>
              <a:rPr lang="en-US" dirty="0"/>
            </a:br>
            <a:endParaRPr lang="en-US" dirty="0"/>
          </a:p>
          <a:p>
            <a:pPr marL="0" indent="0">
              <a:lnSpc>
                <a:spcPct val="120000"/>
              </a:lnSpc>
              <a:spcBef>
                <a:spcPts val="0"/>
              </a:spcBef>
              <a:spcAft>
                <a:spcPts val="100"/>
              </a:spcAft>
              <a:buNone/>
            </a:pPr>
            <a:r>
              <a:rPr lang="en-US" dirty="0">
                <a:hlinkClick r:id="rId5" tooltip="RAID 0"/>
              </a:rPr>
              <a:t>RAID 0</a:t>
            </a:r>
            <a:r>
              <a:rPr lang="en-US" dirty="0"/>
              <a:t> consists of </a:t>
            </a:r>
            <a:r>
              <a:rPr lang="en-US" dirty="0">
                <a:hlinkClick r:id="rId6" tooltip="Data striping"/>
              </a:rPr>
              <a:t>striping</a:t>
            </a:r>
            <a:r>
              <a:rPr lang="en-US" dirty="0"/>
              <a:t>, without </a:t>
            </a:r>
            <a:r>
              <a:rPr lang="en-US" dirty="0">
                <a:hlinkClick r:id="rId7" tooltip="Disk mirroring"/>
              </a:rPr>
              <a:t>mirroring</a:t>
            </a:r>
            <a:r>
              <a:rPr lang="en-US" dirty="0"/>
              <a:t> or </a:t>
            </a:r>
            <a:r>
              <a:rPr lang="en-US" dirty="0">
                <a:hlinkClick r:id="rId8" tooltip="Parity bit"/>
              </a:rPr>
              <a:t>parity</a:t>
            </a:r>
            <a:r>
              <a:rPr lang="en-US" dirty="0"/>
              <a:t>. (</a:t>
            </a:r>
            <a:r>
              <a:rPr lang="mr-IN" dirty="0"/>
              <a:t>…</a:t>
            </a:r>
            <a:r>
              <a:rPr lang="en-US" dirty="0"/>
              <a:t>)</a:t>
            </a:r>
          </a:p>
          <a:p>
            <a:pPr marL="0" indent="0">
              <a:lnSpc>
                <a:spcPct val="120000"/>
              </a:lnSpc>
              <a:spcBef>
                <a:spcPts val="0"/>
              </a:spcBef>
              <a:spcAft>
                <a:spcPts val="100"/>
              </a:spcAft>
              <a:buNone/>
            </a:pPr>
            <a:r>
              <a:rPr lang="en-US" dirty="0">
                <a:hlinkClick r:id="rId9" tooltip="RAID 1"/>
              </a:rPr>
              <a:t>RAID 1</a:t>
            </a:r>
            <a:r>
              <a:rPr lang="en-US" dirty="0"/>
              <a:t> consists of data mirroring, without parity or striping. (</a:t>
            </a:r>
            <a:r>
              <a:rPr lang="mr-IN" dirty="0"/>
              <a:t>…</a:t>
            </a:r>
            <a:r>
              <a:rPr lang="en-US" dirty="0"/>
              <a:t>)</a:t>
            </a:r>
          </a:p>
          <a:p>
            <a:pPr marL="0" indent="0">
              <a:lnSpc>
                <a:spcPct val="120000"/>
              </a:lnSpc>
              <a:spcBef>
                <a:spcPts val="0"/>
              </a:spcBef>
              <a:spcAft>
                <a:spcPts val="100"/>
              </a:spcAft>
              <a:buNone/>
            </a:pPr>
            <a:r>
              <a:rPr lang="en-US" dirty="0">
                <a:hlinkClick r:id="rId10" tooltip="RAID 2"/>
              </a:rPr>
              <a:t>RAID 2</a:t>
            </a:r>
            <a:r>
              <a:rPr lang="en-US" dirty="0"/>
              <a:t> consists of bit-level striping with dedicated </a:t>
            </a:r>
            <a:r>
              <a:rPr lang="en-US" dirty="0">
                <a:hlinkClick r:id="rId11" tooltip="Hamming code"/>
              </a:rPr>
              <a:t>Hamming-code</a:t>
            </a:r>
            <a:r>
              <a:rPr lang="en-US" dirty="0"/>
              <a:t> parity. (</a:t>
            </a:r>
            <a:r>
              <a:rPr lang="mr-IN" dirty="0"/>
              <a:t>…</a:t>
            </a:r>
            <a:r>
              <a:rPr lang="en-US" dirty="0"/>
              <a:t>)</a:t>
            </a:r>
          </a:p>
          <a:p>
            <a:pPr marL="0" indent="0">
              <a:lnSpc>
                <a:spcPct val="120000"/>
              </a:lnSpc>
              <a:spcBef>
                <a:spcPts val="0"/>
              </a:spcBef>
              <a:spcAft>
                <a:spcPts val="100"/>
              </a:spcAft>
              <a:buNone/>
            </a:pPr>
            <a:r>
              <a:rPr lang="en-US" dirty="0">
                <a:hlinkClick r:id="rId12" tooltip="RAID 3"/>
              </a:rPr>
              <a:t>RAID 3</a:t>
            </a:r>
            <a:r>
              <a:rPr lang="en-US" dirty="0"/>
              <a:t> consists of byte-level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3" tooltip="RAID 4"/>
              </a:rPr>
              <a:t>RAID 4</a:t>
            </a:r>
            <a:r>
              <a:rPr lang="en-US" dirty="0"/>
              <a:t> consists of block-level striping with dedicated parity. (</a:t>
            </a:r>
            <a:r>
              <a:rPr lang="mr-IN" dirty="0"/>
              <a:t>…</a:t>
            </a:r>
            <a:r>
              <a:rPr lang="en-US" dirty="0"/>
              <a:t>)</a:t>
            </a:r>
          </a:p>
          <a:p>
            <a:pPr marL="0" indent="0">
              <a:lnSpc>
                <a:spcPct val="120000"/>
              </a:lnSpc>
              <a:spcBef>
                <a:spcPts val="0"/>
              </a:spcBef>
              <a:spcAft>
                <a:spcPts val="100"/>
              </a:spcAft>
              <a:buNone/>
            </a:pPr>
            <a:r>
              <a:rPr lang="en-US" dirty="0">
                <a:hlinkClick r:id="rId14" tooltip="RAID 5"/>
              </a:rPr>
              <a:t>RAID 5</a:t>
            </a:r>
            <a:r>
              <a:rPr lang="en-US" dirty="0"/>
              <a:t> consists of block-level striping with distributed parity. (</a:t>
            </a:r>
            <a:r>
              <a:rPr lang="mr-IN" dirty="0"/>
              <a:t>…</a:t>
            </a:r>
            <a:r>
              <a:rPr lang="en-US" dirty="0"/>
              <a:t>)</a:t>
            </a:r>
          </a:p>
          <a:p>
            <a:pPr marL="0" indent="0">
              <a:lnSpc>
                <a:spcPct val="120000"/>
              </a:lnSpc>
              <a:spcBef>
                <a:spcPts val="0"/>
              </a:spcBef>
              <a:spcAft>
                <a:spcPts val="100"/>
              </a:spcAft>
              <a:buNone/>
            </a:pPr>
            <a:r>
              <a:rPr lang="en-US" dirty="0">
                <a:hlinkClick r:id="rId15" tooltip="RAID 6"/>
              </a:rPr>
              <a:t>RAID 6</a:t>
            </a:r>
            <a:r>
              <a:rPr lang="en-US" dirty="0"/>
              <a:t> consists of block-level striping with double distributed parity. (</a:t>
            </a:r>
            <a:r>
              <a:rPr lang="mr-IN" dirty="0"/>
              <a:t>…</a:t>
            </a:r>
            <a:r>
              <a:rPr lang="en-US" dirty="0"/>
              <a:t>)</a:t>
            </a:r>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r>
              <a:rPr lang="en-US" dirty="0"/>
              <a:t>Nested RAID</a:t>
            </a:r>
          </a:p>
          <a:p>
            <a:pPr lvl="1">
              <a:lnSpc>
                <a:spcPct val="120000"/>
              </a:lnSpc>
              <a:spcBef>
                <a:spcPts val="0"/>
              </a:spcBef>
              <a:spcAft>
                <a:spcPts val="100"/>
              </a:spcAft>
            </a:pPr>
            <a:r>
              <a:rPr lang="en-US" dirty="0"/>
              <a:t>RAID 0+1: creates two stripes and mirrors them. (</a:t>
            </a:r>
            <a:r>
              <a:rPr lang="mr-IN" dirty="0"/>
              <a:t>…</a:t>
            </a:r>
            <a:r>
              <a:rPr lang="en-US" dirty="0"/>
              <a:t>)</a:t>
            </a:r>
          </a:p>
          <a:p>
            <a:pPr lvl="1">
              <a:lnSpc>
                <a:spcPct val="120000"/>
              </a:lnSpc>
              <a:spcBef>
                <a:spcPts val="0"/>
              </a:spcBef>
              <a:spcAft>
                <a:spcPts val="100"/>
              </a:spcAft>
            </a:pPr>
            <a:r>
              <a:rPr lang="en-US" dirty="0"/>
              <a:t>RAID 1+0: creates a striped set from a series of mirrored drives. (</a:t>
            </a:r>
            <a:r>
              <a:rPr lang="mr-IN" dirty="0"/>
              <a:t>…</a:t>
            </a:r>
            <a:r>
              <a:rPr lang="en-US" dirty="0"/>
              <a:t>)</a:t>
            </a:r>
          </a:p>
          <a:p>
            <a:pPr lvl="1">
              <a:lnSpc>
                <a:spcPct val="120000"/>
              </a:lnSpc>
              <a:spcBef>
                <a:spcPts val="0"/>
              </a:spcBef>
              <a:spcAft>
                <a:spcPts val="100"/>
              </a:spcAft>
            </a:pPr>
            <a:r>
              <a:rPr lang="en-US" b="1" dirty="0">
                <a:hlinkClick r:id="rId16" tooltip="JBOD"/>
              </a:rPr>
              <a:t>JBOD</a:t>
            </a:r>
            <a:r>
              <a:rPr lang="en-US" b="1" dirty="0"/>
              <a:t> RAID N+N:</a:t>
            </a:r>
            <a:r>
              <a:rPr lang="en-US" dirty="0"/>
              <a:t> With JBOD (</a:t>
            </a:r>
            <a:r>
              <a:rPr lang="en-US" i="1" dirty="0"/>
              <a:t>just a bunch of disks</a:t>
            </a:r>
            <a:r>
              <a:rPr lang="en-US" dirty="0"/>
              <a:t>), (</a:t>
            </a:r>
            <a:r>
              <a:rPr lang="mr-IN" dirty="0"/>
              <a:t>…</a:t>
            </a:r>
            <a:r>
              <a:rPr lang="en-US" dirty="0"/>
              <a:t>)”</a:t>
            </a:r>
          </a:p>
          <a:p>
            <a:pPr lvl="1">
              <a:lnSpc>
                <a:spcPct val="120000"/>
              </a:lnSpc>
              <a:spcBef>
                <a:spcPts val="0"/>
              </a:spcBef>
              <a:spcAft>
                <a:spcPts val="100"/>
              </a:spcAft>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a:p>
            <a:pPr marL="0" indent="0">
              <a:lnSpc>
                <a:spcPct val="120000"/>
              </a:lnSpc>
              <a:spcBef>
                <a:spcPts val="0"/>
              </a:spcBef>
              <a:spcAft>
                <a:spcPts val="100"/>
              </a:spcAft>
              <a:buNone/>
            </a:pPr>
            <a:endParaRPr lang="en-US" dirty="0"/>
          </a:p>
        </p:txBody>
      </p:sp>
      <p:sp>
        <p:nvSpPr>
          <p:cNvPr id="2" name="Title 1"/>
          <p:cNvSpPr>
            <a:spLocks noGrp="1"/>
          </p:cNvSpPr>
          <p:nvPr>
            <p:ph type="title"/>
          </p:nvPr>
        </p:nvSpPr>
        <p:spPr/>
        <p:txBody>
          <a:bodyPr/>
          <a:lstStyle/>
          <a:p>
            <a:pPr algn="l"/>
            <a:r>
              <a:rPr lang="en-US" dirty="0">
                <a:solidFill>
                  <a:schemeClr val="bg1"/>
                </a:solidFill>
              </a:rPr>
              <a:t>RAID </a:t>
            </a:r>
            <a:r>
              <a:rPr lang="en-US" sz="1600" dirty="0">
                <a:solidFill>
                  <a:schemeClr val="bg1"/>
                </a:solidFill>
              </a:rPr>
              <a:t>(https://</a:t>
            </a:r>
            <a:r>
              <a:rPr lang="en-US" sz="1600" dirty="0" err="1">
                <a:solidFill>
                  <a:schemeClr val="bg1"/>
                </a:solidFill>
              </a:rPr>
              <a:t>en.wikipedia.org</a:t>
            </a:r>
            <a:r>
              <a:rPr lang="en-US" sz="1600" dirty="0">
                <a:solidFill>
                  <a:schemeClr val="bg1"/>
                </a:solidFill>
              </a:rPr>
              <a:t>/wiki/RAID)</a:t>
            </a:r>
            <a:endParaRPr lang="en-US" dirty="0">
              <a:solidFill>
                <a:schemeClr val="bg1"/>
              </a:solidFill>
            </a:endParaRPr>
          </a:p>
        </p:txBody>
      </p:sp>
    </p:spTree>
    <p:extLst>
      <p:ext uri="{BB962C8B-B14F-4D97-AF65-F5344CB8AC3E}">
        <p14:creationId xmlns:p14="http://schemas.microsoft.com/office/powerpoint/2010/main" val="2301076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RAID-0 and RAID-1</a:t>
            </a:r>
          </a:p>
        </p:txBody>
      </p:sp>
      <p:pic>
        <p:nvPicPr>
          <p:cNvPr id="5" name="Picture 4"/>
          <p:cNvPicPr>
            <a:picLocks noChangeAspect="1"/>
          </p:cNvPicPr>
          <p:nvPr/>
        </p:nvPicPr>
        <p:blipFill>
          <a:blip r:embed="rId2"/>
          <a:stretch>
            <a:fillRect/>
          </a:stretch>
        </p:blipFill>
        <p:spPr>
          <a:xfrm>
            <a:off x="354089" y="2056264"/>
            <a:ext cx="3420300" cy="2566630"/>
          </a:xfrm>
          <a:prstGeom prst="rect">
            <a:avLst/>
          </a:prstGeom>
        </p:spPr>
      </p:pic>
      <p:pic>
        <p:nvPicPr>
          <p:cNvPr id="7" name="Picture 6"/>
          <p:cNvPicPr>
            <a:picLocks noChangeAspect="1"/>
          </p:cNvPicPr>
          <p:nvPr/>
        </p:nvPicPr>
        <p:blipFill>
          <a:blip r:embed="rId3"/>
          <a:stretch>
            <a:fillRect/>
          </a:stretch>
        </p:blipFill>
        <p:spPr>
          <a:xfrm>
            <a:off x="5799546" y="2139611"/>
            <a:ext cx="2287623" cy="2399936"/>
          </a:xfrm>
          <a:prstGeom prst="rect">
            <a:avLst/>
          </a:prstGeom>
        </p:spPr>
      </p:pic>
      <p:sp>
        <p:nvSpPr>
          <p:cNvPr id="8" name="Magnetic Disk 7"/>
          <p:cNvSpPr/>
          <p:nvPr/>
        </p:nvSpPr>
        <p:spPr>
          <a:xfrm>
            <a:off x="1064482"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“Fast” Disk</a:t>
            </a:r>
          </a:p>
        </p:txBody>
      </p:sp>
      <p:sp>
        <p:nvSpPr>
          <p:cNvPr id="9" name="Magnetic Disk 8"/>
          <p:cNvSpPr/>
          <p:nvPr/>
        </p:nvSpPr>
        <p:spPr>
          <a:xfrm>
            <a:off x="5943600" y="1352550"/>
            <a:ext cx="1999515" cy="6232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1F497D"/>
                </a:solidFill>
                <a:effectLst/>
                <a:uLnTx/>
                <a:uFillTx/>
                <a:latin typeface="Calibri"/>
                <a:ea typeface="ＭＳ Ｐゴシック" charset="-128"/>
                <a:cs typeface="+mn-cs"/>
              </a:rPr>
              <a:t>Single “Reliable” Disk</a:t>
            </a:r>
          </a:p>
        </p:txBody>
      </p:sp>
      <p:sp>
        <p:nvSpPr>
          <p:cNvPr id="10" name="TextBox 9"/>
          <p:cNvSpPr txBox="1"/>
          <p:nvPr/>
        </p:nvSpPr>
        <p:spPr>
          <a:xfrm>
            <a:off x="1607039"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fast</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
        <p:nvSpPr>
          <p:cNvPr id="11" name="TextBox 10"/>
          <p:cNvSpPr txBox="1"/>
          <p:nvPr/>
        </p:nvSpPr>
        <p:spPr>
          <a:xfrm>
            <a:off x="6486157" y="601923"/>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Two physical disks make</a:t>
            </a:r>
            <a:b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one single, logical </a:t>
            </a:r>
            <a:r>
              <a:rPr kumimoji="0" lang="en-US" sz="1400" b="1" i="0" u="none" strike="noStrike" kern="1200" cap="none" spc="0" normalizeH="0" baseline="0" noProof="0" dirty="0">
                <a:ln>
                  <a:noFill/>
                </a:ln>
                <a:solidFill>
                  <a:prstClr val="black"/>
                </a:solidFill>
                <a:effectLst/>
                <a:uLnTx/>
                <a:uFillTx/>
                <a:latin typeface="Calibri"/>
                <a:ea typeface="ＭＳ Ｐゴシック" charset="-128"/>
                <a:cs typeface="+mn-cs"/>
              </a:rPr>
              <a:t>reliable</a:t>
            </a:r>
            <a:r>
              <a:rPr kumimoji="0" lang="en-US" sz="1400" b="0" i="0" u="none" strike="noStrike" kern="1200" cap="none" spc="0" normalizeH="0" baseline="0" noProof="0" dirty="0">
                <a:ln>
                  <a:noFill/>
                </a:ln>
                <a:solidFill>
                  <a:prstClr val="black"/>
                </a:solidFill>
                <a:effectLst/>
                <a:uLnTx/>
                <a:uFillTx/>
                <a:latin typeface="Calibri"/>
                <a:ea typeface="ＭＳ Ｐゴシック" charset="-128"/>
                <a:cs typeface="+mn-cs"/>
              </a:rPr>
              <a:t> disk</a:t>
            </a:r>
          </a:p>
        </p:txBody>
      </p:sp>
    </p:spTree>
    <p:extLst>
      <p:ext uri="{BB962C8B-B14F-4D97-AF65-F5344CB8AC3E}">
        <p14:creationId xmlns:p14="http://schemas.microsoft.com/office/powerpoint/2010/main" val="1111065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Mixed RAID Modes</a:t>
            </a:r>
          </a:p>
        </p:txBody>
      </p:sp>
      <p:pic>
        <p:nvPicPr>
          <p:cNvPr id="7" name="Picture 6"/>
          <p:cNvPicPr>
            <a:picLocks noChangeAspect="1"/>
          </p:cNvPicPr>
          <p:nvPr/>
        </p:nvPicPr>
        <p:blipFill>
          <a:blip r:embed="rId2"/>
          <a:stretch>
            <a:fillRect/>
          </a:stretch>
        </p:blipFill>
        <p:spPr>
          <a:xfrm>
            <a:off x="1155424" y="633666"/>
            <a:ext cx="3920987" cy="3920987"/>
          </a:xfrm>
          <a:prstGeom prst="rect">
            <a:avLst/>
          </a:prstGeom>
        </p:spPr>
      </p:pic>
      <p:sp>
        <p:nvSpPr>
          <p:cNvPr id="8" name="TextBox 7"/>
          <p:cNvSpPr txBox="1"/>
          <p:nvPr/>
        </p:nvSpPr>
        <p:spPr>
          <a:xfrm>
            <a:off x="5903844" y="1361661"/>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Stripe</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And</a:t>
            </a:r>
          </a:p>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3600" b="0" i="0" u="none" strike="noStrike" kern="1200" cap="none" spc="0" normalizeH="0" baseline="0" noProof="0" dirty="0">
                <a:ln>
                  <a:noFill/>
                </a:ln>
                <a:solidFill>
                  <a:prstClr val="black"/>
                </a:solidFill>
                <a:effectLst/>
                <a:uLnTx/>
                <a:uFillTx/>
                <a:latin typeface="Calibri"/>
                <a:ea typeface="ＭＳ Ｐゴシック" charset="-128"/>
                <a:cs typeface="+mn-cs"/>
              </a:rPr>
              <a:t>Mirror</a:t>
            </a:r>
          </a:p>
        </p:txBody>
      </p:sp>
    </p:spTree>
    <p:extLst>
      <p:ext uri="{BB962C8B-B14F-4D97-AF65-F5344CB8AC3E}">
        <p14:creationId xmlns:p14="http://schemas.microsoft.com/office/powerpoint/2010/main" val="2213778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p:txBody>
          <a:bodyPr>
            <a:normAutofit fontScale="55000" lnSpcReduction="20000"/>
          </a:bodyPr>
          <a:lstStyle/>
          <a:p>
            <a:pPr>
              <a:lnSpc>
                <a:spcPct val="120000"/>
              </a:lnSpc>
              <a:spcBef>
                <a:spcPts val="0"/>
              </a:spcBef>
              <a:spcAft>
                <a:spcPts val="200"/>
              </a:spcAft>
            </a:pPr>
            <a:r>
              <a:rPr lang="en-US" dirty="0"/>
              <a:t>Improved performance through parallelism</a:t>
            </a:r>
          </a:p>
          <a:p>
            <a:pPr lvl="1">
              <a:lnSpc>
                <a:spcPct val="120000"/>
              </a:lnSpc>
              <a:spcBef>
                <a:spcPts val="0"/>
              </a:spcBef>
              <a:spcAft>
                <a:spcPts val="200"/>
              </a:spcAft>
            </a:pPr>
            <a:r>
              <a:rPr lang="en-US" dirty="0"/>
              <a:t>Rotation/seek</a:t>
            </a:r>
          </a:p>
          <a:p>
            <a:pPr lvl="1">
              <a:lnSpc>
                <a:spcPct val="120000"/>
              </a:lnSpc>
              <a:spcBef>
                <a:spcPts val="0"/>
              </a:spcBef>
              <a:spcAft>
                <a:spcPts val="200"/>
              </a:spcAft>
            </a:pPr>
            <a:r>
              <a:rPr lang="en-US" dirty="0"/>
              <a:t>Transfer</a:t>
            </a:r>
          </a:p>
          <a:p>
            <a:pPr>
              <a:lnSpc>
                <a:spcPct val="120000"/>
              </a:lnSpc>
              <a:spcBef>
                <a:spcPts val="0"/>
              </a:spcBef>
              <a:spcAft>
                <a:spcPts val="200"/>
              </a:spcAft>
            </a:pPr>
            <a:r>
              <a:rPr lang="en-US" dirty="0"/>
              <a:t>Availability uses </a:t>
            </a:r>
            <a:r>
              <a:rPr lang="en-US" i="1" dirty="0"/>
              <a:t>parity blocks</a:t>
            </a:r>
          </a:p>
          <a:p>
            <a:pPr lvl="1">
              <a:lnSpc>
                <a:spcPct val="120000"/>
              </a:lnSpc>
              <a:spcBef>
                <a:spcPts val="0"/>
              </a:spcBef>
              <a:spcAft>
                <a:spcPts val="200"/>
              </a:spcAft>
            </a:pPr>
            <a:r>
              <a:rPr lang="en-US" dirty="0"/>
              <a:t>Suppose I have 4 different data blocks on the logical</a:t>
            </a:r>
            <a:br>
              <a:rPr lang="en-US" dirty="0"/>
            </a:br>
            <a:r>
              <a:rPr lang="en-US" dirty="0"/>
              <a:t>drive A: A1, A2, A3, A4.</a:t>
            </a:r>
          </a:p>
          <a:p>
            <a:pPr lvl="1">
              <a:lnSpc>
                <a:spcPct val="120000"/>
              </a:lnSpc>
              <a:spcBef>
                <a:spcPts val="0"/>
              </a:spcBef>
              <a:spcAft>
                <a:spcPts val="200"/>
              </a:spcAft>
            </a:pPr>
            <a:r>
              <a:rPr lang="en-US" dirty="0"/>
              <a:t>Parity function: </a:t>
            </a:r>
            <a:r>
              <a:rPr lang="en-US" b="1" dirty="0" err="1"/>
              <a:t>Ap</a:t>
            </a:r>
            <a:r>
              <a:rPr lang="en-US" dirty="0"/>
              <a:t> = P(A1,A2,A3,A4)</a:t>
            </a:r>
          </a:p>
          <a:p>
            <a:pPr lvl="1">
              <a:lnSpc>
                <a:spcPct val="120000"/>
              </a:lnSpc>
              <a:spcBef>
                <a:spcPts val="0"/>
              </a:spcBef>
              <a:spcAft>
                <a:spcPts val="200"/>
              </a:spcAft>
            </a:pPr>
            <a:r>
              <a:rPr lang="en-US" dirty="0"/>
              <a:t>Recovery function: A2=R(</a:t>
            </a:r>
            <a:r>
              <a:rPr lang="en-US" b="1" dirty="0"/>
              <a:t>Ap</a:t>
            </a:r>
            <a:r>
              <a:rPr lang="en-US" dirty="0"/>
              <a:t>,A1,A3,A4)</a:t>
            </a:r>
          </a:p>
          <a:p>
            <a:pPr>
              <a:lnSpc>
                <a:spcPct val="120000"/>
              </a:lnSpc>
              <a:spcBef>
                <a:spcPts val="0"/>
              </a:spcBef>
              <a:spcAft>
                <a:spcPts val="200"/>
              </a:spcAft>
            </a:pPr>
            <a:r>
              <a:rPr lang="en-US" dirty="0"/>
              <a:t>During normal operations:</a:t>
            </a:r>
          </a:p>
          <a:p>
            <a:pPr lvl="1">
              <a:lnSpc>
                <a:spcPct val="120000"/>
              </a:lnSpc>
              <a:spcBef>
                <a:spcPts val="0"/>
              </a:spcBef>
              <a:spcAft>
                <a:spcPts val="200"/>
              </a:spcAft>
            </a:pPr>
            <a:r>
              <a:rPr lang="en-US" dirty="0"/>
              <a:t>Read processing simply retrieves block.</a:t>
            </a:r>
          </a:p>
          <a:p>
            <a:pPr lvl="1">
              <a:lnSpc>
                <a:spcPct val="120000"/>
              </a:lnSpc>
              <a:spcBef>
                <a:spcPts val="0"/>
              </a:spcBef>
              <a:spcAft>
                <a:spcPts val="200"/>
              </a:spcAft>
            </a:pPr>
            <a:r>
              <a:rPr lang="en-US" dirty="0"/>
              <a:t>Write processing of A2 updates A2 and </a:t>
            </a:r>
            <a:r>
              <a:rPr lang="en-US" dirty="0" err="1"/>
              <a:t>Ap</a:t>
            </a:r>
            <a:endParaRPr lang="en-US" dirty="0"/>
          </a:p>
          <a:p>
            <a:pPr>
              <a:lnSpc>
                <a:spcPct val="120000"/>
              </a:lnSpc>
              <a:spcBef>
                <a:spcPts val="0"/>
              </a:spcBef>
              <a:spcAft>
                <a:spcPts val="200"/>
              </a:spcAft>
            </a:pPr>
            <a:r>
              <a:rPr lang="en-US" dirty="0"/>
              <a:t>If an individual disk fails, the RAID</a:t>
            </a:r>
          </a:p>
          <a:p>
            <a:pPr lvl="1">
              <a:lnSpc>
                <a:spcPct val="120000"/>
              </a:lnSpc>
              <a:spcBef>
                <a:spcPts val="0"/>
              </a:spcBef>
              <a:spcAft>
                <a:spcPts val="200"/>
              </a:spcAft>
            </a:pPr>
            <a:r>
              <a:rPr lang="en-US" dirty="0"/>
              <a:t>Read</a:t>
            </a:r>
          </a:p>
          <a:p>
            <a:pPr lvl="2">
              <a:lnSpc>
                <a:spcPct val="120000"/>
              </a:lnSpc>
              <a:spcBef>
                <a:spcPts val="0"/>
              </a:spcBef>
              <a:spcAft>
                <a:spcPts val="200"/>
              </a:spcAft>
            </a:pPr>
            <a:r>
              <a:rPr lang="en-US" dirty="0"/>
              <a:t>Continues to function for reads on non-missing blocks.</a:t>
            </a:r>
          </a:p>
          <a:p>
            <a:pPr lvl="2">
              <a:lnSpc>
                <a:spcPct val="120000"/>
              </a:lnSpc>
              <a:spcBef>
                <a:spcPts val="0"/>
              </a:spcBef>
              <a:spcAft>
                <a:spcPts val="200"/>
              </a:spcAft>
            </a:pPr>
            <a:r>
              <a:rPr lang="en-US" dirty="0"/>
              <a:t>Implements read on missing block by recalculating value.</a:t>
            </a:r>
          </a:p>
          <a:p>
            <a:pPr lvl="1">
              <a:lnSpc>
                <a:spcPct val="120000"/>
              </a:lnSpc>
              <a:spcBef>
                <a:spcPts val="0"/>
              </a:spcBef>
              <a:spcAft>
                <a:spcPts val="200"/>
              </a:spcAft>
            </a:pPr>
            <a:r>
              <a:rPr lang="en-US" dirty="0"/>
              <a:t>Write</a:t>
            </a:r>
          </a:p>
          <a:p>
            <a:pPr lvl="2">
              <a:lnSpc>
                <a:spcPct val="120000"/>
              </a:lnSpc>
              <a:spcBef>
                <a:spcPts val="0"/>
              </a:spcBef>
              <a:spcAft>
                <a:spcPts val="200"/>
              </a:spcAft>
            </a:pPr>
            <a:r>
              <a:rPr lang="en-US" dirty="0"/>
              <a:t>Updates block and parity block for non-missing blocks.</a:t>
            </a:r>
          </a:p>
          <a:p>
            <a:pPr lvl="2">
              <a:lnSpc>
                <a:spcPct val="120000"/>
              </a:lnSpc>
              <a:spcBef>
                <a:spcPts val="0"/>
              </a:spcBef>
              <a:spcAft>
                <a:spcPts val="200"/>
              </a:spcAft>
            </a:pPr>
            <a:r>
              <a:rPr lang="en-US" dirty="0"/>
              <a:t>Computes missing block, and calculates parity based on old and new value.</a:t>
            </a:r>
          </a:p>
          <a:p>
            <a:pPr lvl="1">
              <a:lnSpc>
                <a:spcPct val="120000"/>
              </a:lnSpc>
              <a:spcBef>
                <a:spcPts val="0"/>
              </a:spcBef>
              <a:spcAft>
                <a:spcPts val="200"/>
              </a:spcAft>
            </a:pPr>
            <a:r>
              <a:rPr lang="en-US" dirty="0"/>
              <a:t>Over time</a:t>
            </a:r>
          </a:p>
          <a:p>
            <a:pPr lvl="2">
              <a:lnSpc>
                <a:spcPct val="120000"/>
              </a:lnSpc>
              <a:spcBef>
                <a:spcPts val="0"/>
              </a:spcBef>
              <a:spcAft>
                <a:spcPts val="200"/>
              </a:spcAft>
            </a:pPr>
            <a:r>
              <a:rPr lang="en-US" dirty="0"/>
              <a:t>“Hot Swap” the failed disk.</a:t>
            </a:r>
          </a:p>
          <a:p>
            <a:pPr lvl="2">
              <a:lnSpc>
                <a:spcPct val="120000"/>
              </a:lnSpc>
              <a:spcBef>
                <a:spcPts val="0"/>
              </a:spcBef>
              <a:spcAft>
                <a:spcPts val="200"/>
              </a:spcAft>
            </a:pPr>
            <a:r>
              <a:rPr lang="en-US" dirty="0"/>
              <a:t>Rebuild the missing data from values and parity.</a:t>
            </a:r>
          </a:p>
        </p:txBody>
      </p:sp>
      <p:sp>
        <p:nvSpPr>
          <p:cNvPr id="2" name="Title 1"/>
          <p:cNvSpPr>
            <a:spLocks noGrp="1"/>
          </p:cNvSpPr>
          <p:nvPr>
            <p:ph type="title"/>
          </p:nvPr>
        </p:nvSpPr>
        <p:spPr/>
        <p:txBody>
          <a:bodyPr/>
          <a:lstStyle/>
          <a:p>
            <a:pPr algn="l"/>
            <a:r>
              <a:rPr lang="en-US" dirty="0">
                <a:solidFill>
                  <a:schemeClr val="bg1"/>
                </a:solidFill>
              </a:rPr>
              <a:t>RAID-5</a:t>
            </a:r>
          </a:p>
        </p:txBody>
      </p:sp>
      <p:pic>
        <p:nvPicPr>
          <p:cNvPr id="3" name="Picture 2"/>
          <p:cNvPicPr>
            <a:picLocks noChangeAspect="1"/>
          </p:cNvPicPr>
          <p:nvPr/>
        </p:nvPicPr>
        <p:blipFill>
          <a:blip r:embed="rId2"/>
          <a:stretch>
            <a:fillRect/>
          </a:stretch>
        </p:blipFill>
        <p:spPr>
          <a:xfrm>
            <a:off x="5206745" y="2792678"/>
            <a:ext cx="3578936" cy="1870282"/>
          </a:xfrm>
          <a:prstGeom prst="rect">
            <a:avLst/>
          </a:prstGeom>
        </p:spPr>
      </p:pic>
      <p:grpSp>
        <p:nvGrpSpPr>
          <p:cNvPr id="11" name="Group 10"/>
          <p:cNvGrpSpPr/>
          <p:nvPr/>
        </p:nvGrpSpPr>
        <p:grpSpPr>
          <a:xfrm>
            <a:off x="5206745" y="1464647"/>
            <a:ext cx="3578936" cy="1112088"/>
            <a:chOff x="5247565" y="1613950"/>
            <a:chExt cx="3578936" cy="1112088"/>
          </a:xfrm>
        </p:grpSpPr>
        <p:sp>
          <p:nvSpPr>
            <p:cNvPr id="4" name="Magnetic Disk 3"/>
            <p:cNvSpPr/>
            <p:nvPr/>
          </p:nvSpPr>
          <p:spPr>
            <a:xfrm>
              <a:off x="5247565"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A</a:t>
              </a:r>
            </a:p>
          </p:txBody>
        </p:sp>
        <p:sp>
          <p:nvSpPr>
            <p:cNvPr id="5" name="Magnetic Disk 4"/>
            <p:cNvSpPr/>
            <p:nvPr/>
          </p:nvSpPr>
          <p:spPr>
            <a:xfrm>
              <a:off x="599729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B</a:t>
              </a:r>
            </a:p>
          </p:txBody>
        </p:sp>
        <p:sp>
          <p:nvSpPr>
            <p:cNvPr id="6" name="Magnetic Disk 5"/>
            <p:cNvSpPr/>
            <p:nvPr/>
          </p:nvSpPr>
          <p:spPr>
            <a:xfrm>
              <a:off x="6747019"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C</a:t>
              </a:r>
            </a:p>
          </p:txBody>
        </p:sp>
        <p:sp>
          <p:nvSpPr>
            <p:cNvPr id="7" name="Magnetic Disk 6"/>
            <p:cNvSpPr/>
            <p:nvPr/>
          </p:nvSpPr>
          <p:spPr>
            <a:xfrm>
              <a:off x="7496746"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D</a:t>
              </a:r>
            </a:p>
          </p:txBody>
        </p:sp>
        <p:sp>
          <p:nvSpPr>
            <p:cNvPr id="8" name="Magnetic Disk 7"/>
            <p:cNvSpPr/>
            <p:nvPr/>
          </p:nvSpPr>
          <p:spPr>
            <a:xfrm>
              <a:off x="8246472" y="1613950"/>
              <a:ext cx="580029"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E</a:t>
              </a:r>
            </a:p>
          </p:txBody>
        </p:sp>
      </p:grpSp>
      <p:sp>
        <p:nvSpPr>
          <p:cNvPr id="9" name="Magnetic Disk 8"/>
          <p:cNvSpPr/>
          <p:nvPr/>
        </p:nvSpPr>
        <p:spPr>
          <a:xfrm>
            <a:off x="5128782" y="34916"/>
            <a:ext cx="3567591" cy="1112088"/>
          </a:xfrm>
          <a:prstGeom prst="flowChartMagneticDisk">
            <a:avLst/>
          </a:prstGeom>
          <a:solidFill>
            <a:schemeClr val="accent1"/>
          </a:solidFill>
          <a:ln w="28575">
            <a:solidFill>
              <a:srgbClr val="444444"/>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rPr>
              <a:t>One Big Logical Disk</a:t>
            </a:r>
          </a:p>
        </p:txBody>
      </p:sp>
      <p:sp>
        <p:nvSpPr>
          <p:cNvPr id="10" name="TextBox 9"/>
          <p:cNvSpPr txBox="1"/>
          <p:nvPr/>
        </p:nvSpPr>
        <p:spPr>
          <a:xfrm>
            <a:off x="4944191" y="1141863"/>
            <a:ext cx="1053101"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Is actually 5 smaller “logical” disks.</a:t>
            </a:r>
          </a:p>
        </p:txBody>
      </p:sp>
      <p:sp>
        <p:nvSpPr>
          <p:cNvPr id="12" name="TextBox 11"/>
          <p:cNvSpPr txBox="1"/>
          <p:nvPr/>
        </p:nvSpPr>
        <p:spPr>
          <a:xfrm>
            <a:off x="4944191" y="2631589"/>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Logical disk data spread over 5 physical disks.</a:t>
            </a:r>
          </a:p>
        </p:txBody>
      </p:sp>
    </p:spTree>
    <p:extLst>
      <p:ext uri="{BB962C8B-B14F-4D97-AF65-F5344CB8AC3E}">
        <p14:creationId xmlns:p14="http://schemas.microsoft.com/office/powerpoint/2010/main" val="3919506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a:bodyPr>
          <a:lstStyle/>
          <a:p>
            <a:r>
              <a:rPr lang="en-US" dirty="0"/>
              <a:t>Even-Odd Parity</a:t>
            </a:r>
          </a:p>
          <a:p>
            <a:pPr lvl="1"/>
            <a:r>
              <a:rPr lang="en-US" dirty="0"/>
              <a:t>b[</a:t>
            </a:r>
            <a:r>
              <a:rPr lang="en-US" dirty="0" err="1"/>
              <a:t>i</a:t>
            </a:r>
            <a:r>
              <a:rPr lang="en-US" dirty="0"/>
              <a:t>] is an array of bits (0 or 1)</a:t>
            </a:r>
          </a:p>
          <a:p>
            <a:pPr lvl="1"/>
            <a:r>
              <a:rPr lang="en-US" dirty="0"/>
              <a:t>P(b[</a:t>
            </a:r>
            <a:r>
              <a:rPr lang="en-US" dirty="0" err="1"/>
              <a:t>i</a:t>
            </a:r>
            <a:r>
              <a:rPr lang="en-US" dirty="0"/>
              <a:t>]) =</a:t>
            </a:r>
          </a:p>
          <a:p>
            <a:pPr lvl="2"/>
            <a:r>
              <a:rPr lang="en-US" dirty="0"/>
              <a:t>0 is an even number of bits = 1. {P([0,1,1,0,1,1])= 0</a:t>
            </a:r>
          </a:p>
          <a:p>
            <a:pPr lvl="2"/>
            <a:r>
              <a:rPr lang="en-US" dirty="0"/>
              <a:t>1 if an odd number of bits = 1. {P(0,0,1,0,1,1]= 1</a:t>
            </a:r>
          </a:p>
          <a:p>
            <a:pPr lvl="1"/>
            <a:r>
              <a:rPr lang="en-US" dirty="0"/>
              <a:t>Given an array with one missing bit and the parity bit, I can re-compute the missing bit.</a:t>
            </a:r>
          </a:p>
          <a:p>
            <a:pPr lvl="2"/>
            <a:r>
              <a:rPr lang="en-US" dirty="0"/>
              <a:t>Case 1: [0,?,1,0,1,1] has P=0. There must be an EVEN number of ones and ?=1.</a:t>
            </a:r>
          </a:p>
          <a:p>
            <a:pPr lvl="2"/>
            <a:r>
              <a:rPr lang="en-US" dirty="0"/>
              <a:t>Case 2: [0,?,1,0,1,1] has P=1. There must be an ODD number of ones and ?=0.</a:t>
            </a:r>
          </a:p>
          <a:p>
            <a:r>
              <a:rPr lang="en-US" dirty="0"/>
              <a:t>Block Parity applies this to a set of blocks bitwise</a:t>
            </a:r>
          </a:p>
          <a:p>
            <a:pPr lvl="1"/>
            <a:r>
              <a:rPr lang="en-US" dirty="0"/>
              <a:t>A1=[0,1,0,0,1,1]</a:t>
            </a:r>
          </a:p>
          <a:p>
            <a:pPr lvl="1"/>
            <a:r>
              <a:rPr lang="en-US" dirty="0"/>
              <a:t>A2=[1,1,1,0,0,0]</a:t>
            </a:r>
          </a:p>
          <a:p>
            <a:pPr lvl="1"/>
            <a:r>
              <a:rPr lang="en-US" dirty="0"/>
              <a:t>A3=[0,0,0,1,0,1]</a:t>
            </a:r>
          </a:p>
          <a:p>
            <a:pPr lvl="1"/>
            <a:r>
              <a:rPr lang="en-US" dirty="0"/>
              <a:t>Pa=[1,0,1,1,1,0]</a:t>
            </a:r>
          </a:p>
          <a:p>
            <a:pPr lvl="2"/>
            <a:endParaRPr lang="en-US" dirty="0"/>
          </a:p>
          <a:p>
            <a:pPr lvl="1"/>
            <a:endParaRPr lang="en-US" dirty="0"/>
          </a:p>
        </p:txBody>
      </p:sp>
      <p:sp>
        <p:nvSpPr>
          <p:cNvPr id="2" name="Title 1"/>
          <p:cNvSpPr>
            <a:spLocks noGrp="1"/>
          </p:cNvSpPr>
          <p:nvPr>
            <p:ph type="title"/>
          </p:nvPr>
        </p:nvSpPr>
        <p:spPr/>
        <p:txBody>
          <a:bodyPr/>
          <a:lstStyle/>
          <a:p>
            <a:pPr algn="l"/>
            <a:r>
              <a:rPr lang="en-US" dirty="0">
                <a:solidFill>
                  <a:schemeClr val="bg1"/>
                </a:solidFill>
              </a:rPr>
              <a:t>Very Simple Parity Example</a:t>
            </a:r>
          </a:p>
        </p:txBody>
      </p:sp>
      <p:sp>
        <p:nvSpPr>
          <p:cNvPr id="5" name="Rectangle 4"/>
          <p:cNvSpPr/>
          <p:nvPr/>
        </p:nvSpPr>
        <p:spPr>
          <a:xfrm>
            <a:off x="2184387" y="3411995"/>
            <a:ext cx="170597" cy="768836"/>
          </a:xfrm>
          <a:prstGeom prst="rect">
            <a:avLst/>
          </a:prstGeom>
          <a:noFill/>
          <a:ln w="38100">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6" name="Rectangle 5"/>
          <p:cNvSpPr/>
          <p:nvPr/>
        </p:nvSpPr>
        <p:spPr>
          <a:xfrm>
            <a:off x="2144189" y="4327062"/>
            <a:ext cx="170597" cy="191014"/>
          </a:xfrm>
          <a:prstGeom prst="rect">
            <a:avLst/>
          </a:prstGeom>
          <a:noFill/>
          <a:ln w="38100">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ight Brace 6"/>
          <p:cNvSpPr/>
          <p:nvPr/>
        </p:nvSpPr>
        <p:spPr>
          <a:xfrm>
            <a:off x="2565779" y="3411995"/>
            <a:ext cx="368489" cy="107600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p:cNvSpPr txBox="1"/>
          <p:nvPr/>
        </p:nvSpPr>
        <p:spPr>
          <a:xfrm>
            <a:off x="4107977" y="3723631"/>
            <a:ext cx="3719015"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If I am missing a block and have the parity block,</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I can re-compute the missing block bitwise from</a:t>
            </a:r>
            <a:b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br>
            <a:r>
              <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remaining blocks and parity block. </a:t>
            </a:r>
            <a:endParaRPr kumimoji="0" lang="en-US" sz="14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endParaRPr>
          </a:p>
        </p:txBody>
      </p:sp>
      <p:sp>
        <p:nvSpPr>
          <p:cNvPr id="9" name="Rectangle 8"/>
          <p:cNvSpPr/>
          <p:nvPr/>
        </p:nvSpPr>
        <p:spPr>
          <a:xfrm>
            <a:off x="3355858" y="3719166"/>
            <a:ext cx="513282" cy="461665"/>
          </a:xfrm>
          <a:prstGeom prst="rect">
            <a:avLst/>
          </a:prstGeom>
        </p:spPr>
        <p:txBody>
          <a:bodyPr wrap="non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charset="0"/>
                <a:ea typeface="Century Schoolbook" charset="0"/>
                <a:cs typeface="Century Schoolbook" charset="0"/>
                <a:sym typeface="Wingdings"/>
              </a:rPr>
              <a:t></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17683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Kickoff</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W4111-2024F-7-Module-II-NoSql		© Donald F. Ferguson, 2024</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40</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W4111-2024F-7-Module-II-NoSql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41</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marL="0" indent="0">
              <a:lnSpc>
                <a:spcPct val="120000"/>
              </a:lnSpc>
              <a:spcBef>
                <a:spcPts val="0"/>
              </a:spcBef>
              <a:buNone/>
            </a:pPr>
            <a:r>
              <a:rPr lang="en-US" dirty="0">
                <a:solidFill>
                  <a:srgbClr val="222222"/>
                </a:solidFill>
                <a:latin typeface="Arial" charset="0"/>
              </a:rPr>
              <a:t>A </a:t>
            </a:r>
            <a:r>
              <a:rPr lang="en-US" b="1" dirty="0">
                <a:solidFill>
                  <a:srgbClr val="222222"/>
                </a:solidFill>
                <a:latin typeface="Arial" charset="0"/>
              </a:rPr>
              <a:t>NoSQL</a:t>
            </a:r>
            <a:r>
              <a:rPr lang="en-US" dirty="0">
                <a:solidFill>
                  <a:srgbClr val="222222"/>
                </a:solidFill>
                <a:latin typeface="Arial" charset="0"/>
              </a:rPr>
              <a:t> (originally referring to "non SQL" or "non relational")</a:t>
            </a:r>
            <a:r>
              <a:rPr lang="en-US" baseline="30000" dirty="0">
                <a:solidFill>
                  <a:srgbClr val="0B0080"/>
                </a:solidFill>
                <a:latin typeface="Arial" charset="0"/>
                <a:hlinkClick r:id="rId2"/>
              </a:rPr>
              <a:t>[1]</a:t>
            </a:r>
            <a:r>
              <a:rPr lang="en-US" dirty="0">
                <a:solidFill>
                  <a:srgbClr val="222222"/>
                </a:solidFill>
                <a:latin typeface="Arial" charset="0"/>
              </a:rPr>
              <a:t> </a:t>
            </a:r>
            <a:r>
              <a:rPr lang="en-US" dirty="0">
                <a:solidFill>
                  <a:srgbClr val="0B0080"/>
                </a:solidFill>
                <a:latin typeface="Arial" charset="0"/>
                <a:hlinkClick r:id="rId3" tooltip="Database"/>
              </a:rPr>
              <a:t>database</a:t>
            </a:r>
            <a:r>
              <a:rPr lang="en-US" dirty="0">
                <a:solidFill>
                  <a:srgbClr val="222222"/>
                </a:solidFill>
                <a:latin typeface="Arial" charset="0"/>
              </a:rPr>
              <a:t> provides a mechanism for </a:t>
            </a:r>
            <a:r>
              <a:rPr lang="en-US" dirty="0">
                <a:solidFill>
                  <a:srgbClr val="0B0080"/>
                </a:solidFill>
                <a:latin typeface="Arial" charset="0"/>
                <a:hlinkClick r:id="rId4" tooltip="Computer data storage"/>
              </a:rPr>
              <a:t>storage</a:t>
            </a:r>
            <a:r>
              <a:rPr lang="en-US" dirty="0">
                <a:solidFill>
                  <a:srgbClr val="222222"/>
                </a:solidFill>
                <a:latin typeface="Arial" charset="0"/>
              </a:rPr>
              <a:t> and </a:t>
            </a:r>
            <a:r>
              <a:rPr lang="en-US" dirty="0">
                <a:solidFill>
                  <a:srgbClr val="0B0080"/>
                </a:solidFill>
                <a:latin typeface="Arial" charset="0"/>
                <a:hlinkClick r:id="rId5" tooltip="Data retrieval"/>
              </a:rPr>
              <a:t>retrieval</a:t>
            </a:r>
            <a:r>
              <a:rPr lang="en-US" dirty="0">
                <a:solidFill>
                  <a:srgbClr val="222222"/>
                </a:solidFill>
                <a:latin typeface="Arial" charset="0"/>
              </a:rPr>
              <a:t> of data that is modeled in </a:t>
            </a:r>
            <a:r>
              <a:rPr lang="en-US" dirty="0">
                <a:solidFill>
                  <a:srgbClr val="FF0000"/>
                </a:solidFill>
                <a:latin typeface="Arial" charset="0"/>
              </a:rPr>
              <a:t>means other than the tabular relations used in </a:t>
            </a:r>
            <a:r>
              <a:rPr lang="en-US" dirty="0">
                <a:solidFill>
                  <a:srgbClr val="FF0000"/>
                </a:solidFill>
                <a:latin typeface="Arial" charset="0"/>
                <a:hlinkClick r:id="rId6" tooltip="Relational database"/>
              </a:rPr>
              <a:t>relational databases</a:t>
            </a:r>
            <a:r>
              <a:rPr lang="en-US" dirty="0">
                <a:solidFill>
                  <a:srgbClr val="FF0000"/>
                </a:solidFill>
                <a:latin typeface="Arial" charset="0"/>
              </a:rPr>
              <a:t>.</a:t>
            </a:r>
            <a:r>
              <a:rPr lang="en-US" dirty="0">
                <a:solidFill>
                  <a:srgbClr val="222222"/>
                </a:solidFill>
                <a:latin typeface="Arial" charset="0"/>
              </a:rPr>
              <a:t> Such databases have existed since the late 1960s, but did not obtain the "NoSQL" moniker until a surge of popularity in the early twenty-first century,</a:t>
            </a:r>
            <a:r>
              <a:rPr lang="en-US" baseline="30000" dirty="0">
                <a:solidFill>
                  <a:srgbClr val="0B0080"/>
                </a:solidFill>
                <a:latin typeface="Arial" charset="0"/>
                <a:hlinkClick r:id="rId7"/>
              </a:rPr>
              <a:t>[2]</a:t>
            </a:r>
            <a:r>
              <a:rPr lang="en-US" dirty="0">
                <a:solidFill>
                  <a:srgbClr val="222222"/>
                </a:solidFill>
                <a:latin typeface="Arial" charset="0"/>
              </a:rPr>
              <a:t> triggered by the needs of </a:t>
            </a:r>
            <a:r>
              <a:rPr lang="en-US" dirty="0">
                <a:solidFill>
                  <a:srgbClr val="0B0080"/>
                </a:solidFill>
                <a:latin typeface="Arial" charset="0"/>
                <a:hlinkClick r:id="rId8" tooltip="Web 2.0"/>
              </a:rPr>
              <a:t>Web 2.0</a:t>
            </a:r>
            <a:r>
              <a:rPr lang="en-US" dirty="0">
                <a:solidFill>
                  <a:srgbClr val="222222"/>
                </a:solidFill>
                <a:latin typeface="Arial" charset="0"/>
              </a:rPr>
              <a:t> companies such as </a:t>
            </a:r>
            <a:r>
              <a:rPr lang="en-US" dirty="0">
                <a:solidFill>
                  <a:srgbClr val="0B0080"/>
                </a:solidFill>
                <a:latin typeface="Arial" charset="0"/>
                <a:hlinkClick r:id="rId9" tooltip="Facebook"/>
              </a:rPr>
              <a:t>Facebook</a:t>
            </a:r>
            <a:r>
              <a:rPr lang="en-US" dirty="0">
                <a:solidFill>
                  <a:srgbClr val="222222"/>
                </a:solidFill>
                <a:latin typeface="Arial" charset="0"/>
              </a:rPr>
              <a:t>, </a:t>
            </a:r>
            <a:r>
              <a:rPr lang="en-US" dirty="0">
                <a:solidFill>
                  <a:srgbClr val="0B0080"/>
                </a:solidFill>
                <a:latin typeface="Arial" charset="0"/>
                <a:hlinkClick r:id="rId10" tooltip="Google"/>
              </a:rPr>
              <a:t>Google</a:t>
            </a:r>
            <a:r>
              <a:rPr lang="en-US" dirty="0">
                <a:solidFill>
                  <a:srgbClr val="222222"/>
                </a:solidFill>
                <a:latin typeface="Arial" charset="0"/>
              </a:rPr>
              <a:t>, and </a:t>
            </a:r>
            <a:r>
              <a:rPr lang="en-US" dirty="0">
                <a:solidFill>
                  <a:srgbClr val="0B0080"/>
                </a:solidFill>
                <a:latin typeface="Arial" charset="0"/>
                <a:hlinkClick r:id="rId11" tooltip="Amazon.com"/>
              </a:rPr>
              <a:t>Amazon.com</a:t>
            </a:r>
            <a:r>
              <a:rPr lang="en-US" dirty="0">
                <a:solidFill>
                  <a:srgbClr val="222222"/>
                </a:solidFill>
                <a:latin typeface="Arial" charset="0"/>
              </a:rPr>
              <a:t>.</a:t>
            </a:r>
            <a:r>
              <a:rPr lang="en-US" baseline="30000" dirty="0">
                <a:solidFill>
                  <a:srgbClr val="0B0080"/>
                </a:solidFill>
                <a:latin typeface="Arial" charset="0"/>
                <a:hlinkClick r:id="rId12"/>
              </a:rPr>
              <a:t>[3]</a:t>
            </a:r>
            <a:r>
              <a:rPr lang="en-US" baseline="30000" dirty="0">
                <a:solidFill>
                  <a:srgbClr val="0B0080"/>
                </a:solidFill>
                <a:latin typeface="Arial" charset="0"/>
                <a:hlinkClick r:id="rId13"/>
              </a:rPr>
              <a:t>[4]</a:t>
            </a:r>
            <a:r>
              <a:rPr lang="en-US" baseline="30000" dirty="0">
                <a:solidFill>
                  <a:srgbClr val="0B0080"/>
                </a:solidFill>
                <a:latin typeface="Arial" charset="0"/>
                <a:hlinkClick r:id="rId14"/>
              </a:rPr>
              <a:t>[5]</a:t>
            </a:r>
            <a:r>
              <a:rPr lang="en-US" dirty="0">
                <a:solidFill>
                  <a:srgbClr val="222222"/>
                </a:solidFill>
                <a:latin typeface="Arial" charset="0"/>
              </a:rPr>
              <a:t> NoSQL databases are increasingly used in </a:t>
            </a:r>
            <a:r>
              <a:rPr lang="en-US" dirty="0">
                <a:solidFill>
                  <a:srgbClr val="0B0080"/>
                </a:solidFill>
                <a:latin typeface="Arial" charset="0"/>
                <a:hlinkClick r:id="rId15" tooltip="Big data"/>
              </a:rPr>
              <a:t>big data</a:t>
            </a:r>
            <a:r>
              <a:rPr lang="en-US" dirty="0">
                <a:solidFill>
                  <a:srgbClr val="222222"/>
                </a:solidFill>
                <a:latin typeface="Arial" charset="0"/>
              </a:rPr>
              <a:t> and </a:t>
            </a:r>
            <a:r>
              <a:rPr lang="en-US" dirty="0">
                <a:solidFill>
                  <a:srgbClr val="0B0080"/>
                </a:solidFill>
                <a:latin typeface="Arial" charset="0"/>
                <a:hlinkClick r:id="rId16" tooltip="Real-time web"/>
              </a:rPr>
              <a:t>real-time web</a:t>
            </a:r>
            <a:r>
              <a:rPr lang="en-US" dirty="0">
                <a:solidFill>
                  <a:srgbClr val="222222"/>
                </a:solidFill>
                <a:latin typeface="Arial" charset="0"/>
              </a:rPr>
              <a:t> applications.</a:t>
            </a:r>
            <a:r>
              <a:rPr lang="en-US" baseline="30000" dirty="0">
                <a:solidFill>
                  <a:srgbClr val="0B0080"/>
                </a:solidFill>
                <a:latin typeface="Arial" charset="0"/>
                <a:hlinkClick r:id="rId17"/>
              </a:rPr>
              <a:t>[6]</a:t>
            </a:r>
            <a:r>
              <a:rPr lang="en-US" dirty="0">
                <a:solidFill>
                  <a:srgbClr val="222222"/>
                </a:solidFill>
                <a:latin typeface="Arial" charset="0"/>
              </a:rPr>
              <a:t> NoSQL systems are also sometimes called </a:t>
            </a:r>
            <a:r>
              <a:rPr lang="en-US" dirty="0">
                <a:solidFill>
                  <a:srgbClr val="FF0000"/>
                </a:solidFill>
                <a:latin typeface="Arial" charset="0"/>
              </a:rPr>
              <a:t>"Not only SQL" to emphasize that they may support </a:t>
            </a:r>
            <a:r>
              <a:rPr lang="en-US" dirty="0">
                <a:solidFill>
                  <a:srgbClr val="FF0000"/>
                </a:solidFill>
                <a:latin typeface="Arial" charset="0"/>
                <a:hlinkClick r:id="rId18" tooltip="SQL"/>
              </a:rPr>
              <a:t>SQL</a:t>
            </a:r>
            <a:r>
              <a:rPr lang="en-US" dirty="0">
                <a:solidFill>
                  <a:srgbClr val="FF0000"/>
                </a:solidFill>
                <a:latin typeface="Arial" charset="0"/>
              </a:rPr>
              <a:t>-like query languages.</a:t>
            </a:r>
            <a:r>
              <a:rPr lang="en-US" baseline="30000" dirty="0">
                <a:solidFill>
                  <a:srgbClr val="FF0000"/>
                </a:solidFill>
                <a:latin typeface="Arial" charset="0"/>
                <a:hlinkClick r:id="rId19"/>
              </a:rPr>
              <a:t>[7]</a:t>
            </a:r>
            <a:r>
              <a:rPr lang="en-US" baseline="30000" dirty="0">
                <a:solidFill>
                  <a:srgbClr val="FF0000"/>
                </a:solidFill>
                <a:latin typeface="Arial" charset="0"/>
                <a:hlinkClick r:id="rId20"/>
              </a:rPr>
              <a:t>[8]</a:t>
            </a:r>
            <a:endParaRPr lang="en-US" baseline="30000" dirty="0">
              <a:solidFill>
                <a:srgbClr val="FF0000"/>
              </a:solidFill>
              <a:latin typeface="Arial" charset="0"/>
            </a:endParaRPr>
          </a:p>
          <a:p>
            <a:pPr marL="0" indent="0">
              <a:lnSpc>
                <a:spcPct val="120000"/>
              </a:lnSpc>
              <a:spcBef>
                <a:spcPts val="0"/>
              </a:spcBef>
              <a:buNone/>
            </a:pPr>
            <a:endParaRPr lang="en-US" dirty="0">
              <a:solidFill>
                <a:srgbClr val="222222"/>
              </a:solidFill>
              <a:latin typeface="Arial" charset="0"/>
            </a:endParaRPr>
          </a:p>
          <a:p>
            <a:pPr marL="0" indent="0">
              <a:lnSpc>
                <a:spcPct val="120000"/>
              </a:lnSpc>
              <a:spcBef>
                <a:spcPts val="0"/>
              </a:spcBef>
              <a:buNone/>
            </a:pPr>
            <a:r>
              <a:rPr lang="en-US" dirty="0">
                <a:solidFill>
                  <a:srgbClr val="222222"/>
                </a:solidFill>
                <a:latin typeface="Arial" charset="0"/>
              </a:rPr>
              <a:t>Motivations for this approach include: simplicity of design, simpler </a:t>
            </a:r>
            <a:r>
              <a:rPr lang="en-US" dirty="0">
                <a:solidFill>
                  <a:srgbClr val="0B0080"/>
                </a:solidFill>
                <a:latin typeface="Arial" charset="0"/>
                <a:hlinkClick r:id="rId21" tooltip="Horizontal scaling"/>
              </a:rPr>
              <a:t>"horizontal" scaling</a:t>
            </a:r>
            <a:r>
              <a:rPr lang="en-US" dirty="0">
                <a:solidFill>
                  <a:srgbClr val="222222"/>
                </a:solidFill>
                <a:latin typeface="Arial" charset="0"/>
              </a:rPr>
              <a:t> to </a:t>
            </a:r>
            <a:r>
              <a:rPr lang="en-US" dirty="0">
                <a:solidFill>
                  <a:srgbClr val="0B0080"/>
                </a:solidFill>
                <a:latin typeface="Arial" charset="0"/>
                <a:hlinkClick r:id="rId22" tooltip="Cluster computing"/>
              </a:rPr>
              <a:t>clusters</a:t>
            </a:r>
            <a:r>
              <a:rPr lang="en-US" dirty="0">
                <a:solidFill>
                  <a:srgbClr val="222222"/>
                </a:solidFill>
                <a:latin typeface="Arial" charset="0"/>
              </a:rPr>
              <a:t> of machines (which is a problem for relational databases),</a:t>
            </a:r>
            <a:r>
              <a:rPr lang="en-US" baseline="30000" dirty="0">
                <a:solidFill>
                  <a:srgbClr val="0B0080"/>
                </a:solidFill>
                <a:latin typeface="Arial" charset="0"/>
                <a:hlinkClick r:id="rId7"/>
              </a:rPr>
              <a:t>[2]</a:t>
            </a:r>
            <a:r>
              <a:rPr lang="en-US" dirty="0">
                <a:solidFill>
                  <a:srgbClr val="222222"/>
                </a:solidFill>
                <a:latin typeface="Arial" charset="0"/>
              </a:rPr>
              <a:t> and finer control over availability. The data structures used by NoSQL databases (e.g. key-value, wide column, graph, or document) are different from those used by default in relational databases, making </a:t>
            </a:r>
            <a:r>
              <a:rPr lang="en-US" dirty="0">
                <a:solidFill>
                  <a:srgbClr val="FF0000"/>
                </a:solidFill>
                <a:latin typeface="Arial" charset="0"/>
              </a:rPr>
              <a:t>some operations faster in NoSQL. </a:t>
            </a:r>
            <a:r>
              <a:rPr lang="en-US" dirty="0">
                <a:solidFill>
                  <a:srgbClr val="222222"/>
                </a:solidFill>
                <a:latin typeface="Arial" charset="0"/>
              </a:rPr>
              <a:t>The particular suitability of a given NoSQL database depends on the problem it must solve. Sometimes the </a:t>
            </a:r>
            <a:r>
              <a:rPr lang="en-US" dirty="0">
                <a:solidFill>
                  <a:srgbClr val="FF0000"/>
                </a:solidFill>
                <a:latin typeface="Arial" charset="0"/>
              </a:rPr>
              <a:t>data structures used by NoSQL databases are also viewed as "more flexible" than relational database tables</a:t>
            </a:r>
            <a:r>
              <a:rPr lang="en-US" dirty="0">
                <a:solidFill>
                  <a:srgbClr val="222222"/>
                </a:solidFill>
                <a:latin typeface="Arial" charset="0"/>
              </a:rPr>
              <a:t>.</a:t>
            </a:r>
            <a:r>
              <a:rPr lang="en-US" baseline="30000" dirty="0">
                <a:solidFill>
                  <a:srgbClr val="0B0080"/>
                </a:solidFill>
                <a:latin typeface="Arial" charset="0"/>
                <a:hlinkClick r:id="rId23"/>
              </a:rPr>
              <a:t>[9]</a:t>
            </a:r>
            <a:endParaRPr lang="en-US" dirty="0">
              <a:solidFill>
                <a:srgbClr val="222222"/>
              </a:solidFill>
              <a:latin typeface="Arial" charset="0"/>
            </a:endParaRPr>
          </a:p>
          <a:p>
            <a:pPr marL="0" indent="0">
              <a:lnSpc>
                <a:spcPct val="120000"/>
              </a:lnSpc>
              <a:spcBef>
                <a:spcPts val="0"/>
              </a:spcBef>
              <a:buNone/>
            </a:pPr>
            <a:endParaRPr lang="en-US" dirty="0"/>
          </a:p>
        </p:txBody>
      </p:sp>
      <p:sp>
        <p:nvSpPr>
          <p:cNvPr id="2" name="Title 1"/>
          <p:cNvSpPr>
            <a:spLocks noGrp="1"/>
          </p:cNvSpPr>
          <p:nvPr>
            <p:ph type="title"/>
          </p:nvPr>
        </p:nvSpPr>
        <p:spPr/>
        <p:txBody>
          <a:bodyPr/>
          <a:lstStyle/>
          <a:p>
            <a:r>
              <a:rPr lang="en-US" dirty="0"/>
              <a:t>Overview (I) </a:t>
            </a:r>
            <a:r>
              <a:rPr lang="en-US" sz="1600" dirty="0"/>
              <a:t>(https://</a:t>
            </a:r>
            <a:r>
              <a:rPr lang="en-US" sz="1600" dirty="0" err="1"/>
              <a:t>en.wikipedia.org</a:t>
            </a:r>
            <a:r>
              <a:rPr lang="en-US" sz="1600" dirty="0"/>
              <a:t>/wiki/NoSQL)</a:t>
            </a:r>
          </a:p>
        </p:txBody>
      </p:sp>
    </p:spTree>
    <p:extLst>
      <p:ext uri="{BB962C8B-B14F-4D97-AF65-F5344CB8AC3E}">
        <p14:creationId xmlns:p14="http://schemas.microsoft.com/office/powerpoint/2010/main" val="1114968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nSpc>
                <a:spcPct val="120000"/>
              </a:lnSpc>
              <a:spcBef>
                <a:spcPts val="0"/>
              </a:spcBef>
              <a:buNone/>
            </a:pPr>
            <a:r>
              <a:rPr lang="en-US" dirty="0">
                <a:solidFill>
                  <a:srgbClr val="FF0000"/>
                </a:solidFill>
              </a:rPr>
              <a:t>Many NoSQL stores compromise </a:t>
            </a:r>
            <a:r>
              <a:rPr lang="en-US" dirty="0">
                <a:solidFill>
                  <a:srgbClr val="FF0000"/>
                </a:solidFill>
                <a:hlinkClick r:id="rId2" tooltip="Consistency (database systems)"/>
              </a:rPr>
              <a:t>consistency</a:t>
            </a:r>
            <a:r>
              <a:rPr lang="en-US" dirty="0"/>
              <a:t> (in the sense of the </a:t>
            </a:r>
            <a:r>
              <a:rPr lang="en-US" dirty="0">
                <a:hlinkClick r:id="rId3" tooltip="CAP theorem"/>
              </a:rPr>
              <a:t>CAP theorem</a:t>
            </a:r>
            <a:r>
              <a:rPr lang="en-US" dirty="0"/>
              <a:t>) in favor of availability, partition tolerance, and speed. Barriers to the greater adoption of NoSQL stores include the use of low-level query languages (instead of SQL, for instance the lack of ability to perform ad-hoc joins across tables), lack of standardized interfaces, and huge previous investments in existing relational databases.</a:t>
            </a:r>
            <a:r>
              <a:rPr lang="en-US" baseline="30000" dirty="0">
                <a:hlinkClick r:id="rId4"/>
              </a:rPr>
              <a:t>[10]</a:t>
            </a:r>
            <a:r>
              <a:rPr lang="en-US" dirty="0"/>
              <a:t> Most NoSQL stores lack true </a:t>
            </a:r>
            <a:r>
              <a:rPr lang="en-US" dirty="0">
                <a:hlinkClick r:id="rId5" tooltip="ACID"/>
              </a:rPr>
              <a:t>ACID</a:t>
            </a:r>
            <a:r>
              <a:rPr lang="en-US" dirty="0"/>
              <a:t> transactions, </a:t>
            </a:r>
            <a:r>
              <a:rPr lang="mr-IN" dirty="0"/>
              <a:t>…</a:t>
            </a:r>
            <a:r>
              <a:rPr lang="en-US" dirty="0"/>
              <a:t> </a:t>
            </a:r>
            <a:r>
              <a:rPr lang="mr-IN" dirty="0"/>
              <a:t>…</a:t>
            </a:r>
            <a:endParaRPr lang="en-US" dirty="0"/>
          </a:p>
          <a:p>
            <a:pPr marL="0" indent="0">
              <a:lnSpc>
                <a:spcPct val="120000"/>
              </a:lnSpc>
              <a:spcBef>
                <a:spcPts val="0"/>
              </a:spcBef>
              <a:buNone/>
            </a:pPr>
            <a:endParaRPr lang="en-US" dirty="0"/>
          </a:p>
          <a:p>
            <a:pPr marL="0" indent="0">
              <a:lnSpc>
                <a:spcPct val="120000"/>
              </a:lnSpc>
              <a:spcBef>
                <a:spcPts val="0"/>
              </a:spcBef>
              <a:buNone/>
            </a:pPr>
            <a:r>
              <a:rPr lang="en-US" dirty="0">
                <a:solidFill>
                  <a:srgbClr val="FF0000"/>
                </a:solidFill>
              </a:rPr>
              <a:t>Instead, most NoSQL databases offer a concept of "eventual consistency" in which database changes are propagated to all nodes "eventually" (typically within milliseconds) so queries for data might not return updated data immediately or might </a:t>
            </a:r>
            <a:r>
              <a:rPr lang="en-US" dirty="0"/>
              <a:t>result in reading data that is not accurate, a problem known as stale reads.</a:t>
            </a:r>
            <a:r>
              <a:rPr lang="en-US" baseline="30000" dirty="0">
                <a:hlinkClick r:id="rId6"/>
              </a:rPr>
              <a:t>[11]</a:t>
            </a:r>
            <a:r>
              <a:rPr lang="en-US" dirty="0"/>
              <a:t> Additionally, some NoSQL systems may exhibit lost writes and other forms of </a:t>
            </a:r>
            <a:r>
              <a:rPr lang="en-US" dirty="0">
                <a:hlinkClick r:id="rId7" tooltip="Data loss"/>
              </a:rPr>
              <a:t>data loss</a:t>
            </a:r>
            <a:r>
              <a:rPr lang="en-US" dirty="0"/>
              <a:t>.</a:t>
            </a:r>
            <a:r>
              <a:rPr lang="en-US" baseline="30000" dirty="0">
                <a:hlinkClick r:id="rId8"/>
              </a:rPr>
              <a:t>[12]</a:t>
            </a:r>
            <a:r>
              <a:rPr lang="en-US" dirty="0"/>
              <a:t> Fortunately, some NoSQL systems provide concepts such as </a:t>
            </a:r>
            <a:r>
              <a:rPr lang="en-US" dirty="0">
                <a:hlinkClick r:id="rId9" tooltip="Write-ahead logging"/>
              </a:rPr>
              <a:t>write-ahead logging</a:t>
            </a:r>
            <a:r>
              <a:rPr lang="en-US" dirty="0"/>
              <a:t> to avoid data loss.</a:t>
            </a:r>
            <a:r>
              <a:rPr lang="en-US" baseline="30000" dirty="0">
                <a:hlinkClick r:id="rId10"/>
              </a:rPr>
              <a:t>[13]</a:t>
            </a:r>
            <a:r>
              <a:rPr lang="en-US" dirty="0"/>
              <a:t> For </a:t>
            </a:r>
            <a:r>
              <a:rPr lang="en-US" dirty="0">
                <a:hlinkClick r:id="rId11" tooltip="Distributed transaction processing"/>
              </a:rPr>
              <a:t>distributed transaction processing</a:t>
            </a:r>
            <a:r>
              <a:rPr lang="en-US" dirty="0"/>
              <a:t> across multiple databases, data consistency is an even bigger challenge that is difficult for both NoSQL and relational databases. Even current relational databases "do not allow referential integrity constraints to span databases."</a:t>
            </a:r>
            <a:r>
              <a:rPr lang="en-US" baseline="30000" dirty="0">
                <a:hlinkClick r:id="rId12"/>
              </a:rPr>
              <a:t>[14]</a:t>
            </a:r>
            <a:r>
              <a:rPr lang="en-US" dirty="0"/>
              <a:t> </a:t>
            </a:r>
          </a:p>
        </p:txBody>
      </p:sp>
      <p:sp>
        <p:nvSpPr>
          <p:cNvPr id="2" name="Title 1"/>
          <p:cNvSpPr>
            <a:spLocks noGrp="1"/>
          </p:cNvSpPr>
          <p:nvPr>
            <p:ph type="title"/>
          </p:nvPr>
        </p:nvSpPr>
        <p:spPr/>
        <p:txBody>
          <a:bodyPr/>
          <a:lstStyle/>
          <a:p>
            <a:r>
              <a:rPr lang="en-US" dirty="0"/>
              <a:t>Overview (I) </a:t>
            </a:r>
            <a:r>
              <a:rPr lang="en-US" sz="2000" dirty="0"/>
              <a:t>(https://</a:t>
            </a:r>
            <a:r>
              <a:rPr lang="en-US" sz="2000" dirty="0" err="1"/>
              <a:t>en.wikipedia.org</a:t>
            </a:r>
            <a:r>
              <a:rPr lang="en-US" sz="2000" dirty="0"/>
              <a:t>/wiki/NoSQL)</a:t>
            </a:r>
          </a:p>
        </p:txBody>
      </p:sp>
    </p:spTree>
    <p:extLst>
      <p:ext uri="{BB962C8B-B14F-4D97-AF65-F5344CB8AC3E}">
        <p14:creationId xmlns:p14="http://schemas.microsoft.com/office/powerpoint/2010/main" val="2048641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Taxonomy</a:t>
            </a:r>
          </a:p>
        </p:txBody>
      </p:sp>
      <p:pic>
        <p:nvPicPr>
          <p:cNvPr id="4" name="Picture 3"/>
          <p:cNvPicPr>
            <a:picLocks noChangeAspect="1"/>
          </p:cNvPicPr>
          <p:nvPr/>
        </p:nvPicPr>
        <p:blipFill>
          <a:blip r:embed="rId2"/>
          <a:stretch>
            <a:fillRect/>
          </a:stretch>
        </p:blipFill>
        <p:spPr>
          <a:xfrm>
            <a:off x="1295400" y="590550"/>
            <a:ext cx="5410200" cy="4052401"/>
          </a:xfrm>
          <a:prstGeom prst="rect">
            <a:avLst/>
          </a:prstGeom>
          <a:ln>
            <a:solidFill>
              <a:schemeClr val="accent1"/>
            </a:solidFill>
          </a:ln>
        </p:spPr>
      </p:pic>
    </p:spTree>
    <p:extLst>
      <p:ext uri="{BB962C8B-B14F-4D97-AF65-F5344CB8AC3E}">
        <p14:creationId xmlns:p14="http://schemas.microsoft.com/office/powerpoint/2010/main" val="8314661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Taxonomy</a:t>
            </a:r>
          </a:p>
        </p:txBody>
      </p:sp>
      <p:pic>
        <p:nvPicPr>
          <p:cNvPr id="3" name="Picture 2"/>
          <p:cNvPicPr>
            <a:picLocks noChangeAspect="1"/>
          </p:cNvPicPr>
          <p:nvPr/>
        </p:nvPicPr>
        <p:blipFill>
          <a:blip r:embed="rId2"/>
          <a:stretch>
            <a:fillRect/>
          </a:stretch>
        </p:blipFill>
        <p:spPr>
          <a:xfrm>
            <a:off x="1524000" y="514350"/>
            <a:ext cx="5623639" cy="4019404"/>
          </a:xfrm>
          <a:prstGeom prst="rect">
            <a:avLst/>
          </a:prstGeom>
        </p:spPr>
      </p:pic>
    </p:spTree>
    <p:extLst>
      <p:ext uri="{BB962C8B-B14F-4D97-AF65-F5344CB8AC3E}">
        <p14:creationId xmlns:p14="http://schemas.microsoft.com/office/powerpoint/2010/main" val="87343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sz="quarter" idx="1"/>
          </p:nvPr>
        </p:nvSpPr>
        <p:spPr>
          <a:xfrm>
            <a:off x="104118" y="552450"/>
            <a:ext cx="4257116" cy="4038600"/>
          </a:xfrm>
        </p:spPr>
        <p:txBody>
          <a:bodyPr/>
          <a:lstStyle/>
          <a:p>
            <a:pPr marL="0" indent="0">
              <a:buNone/>
            </a:pPr>
            <a:r>
              <a:rPr lang="en-US" sz="1600" dirty="0"/>
              <a:t>Motivations</a:t>
            </a:r>
          </a:p>
          <a:p>
            <a:r>
              <a:rPr lang="en-US" sz="1600" dirty="0"/>
              <a:t>Massive write performance.</a:t>
            </a:r>
          </a:p>
          <a:p>
            <a:r>
              <a:rPr lang="en-US" sz="1600" dirty="0"/>
              <a:t>Fast key value look ups.</a:t>
            </a:r>
          </a:p>
          <a:p>
            <a:r>
              <a:rPr lang="en-US" sz="1600" dirty="0"/>
              <a:t>Flexible schema and data types.</a:t>
            </a:r>
          </a:p>
          <a:p>
            <a:r>
              <a:rPr lang="en-US" sz="1600" dirty="0"/>
              <a:t>No single point of failure.</a:t>
            </a:r>
          </a:p>
          <a:p>
            <a:r>
              <a:rPr lang="en-US" sz="1600" dirty="0"/>
              <a:t>Fast prototyping and development.</a:t>
            </a:r>
          </a:p>
          <a:p>
            <a:r>
              <a:rPr lang="en-US" sz="1600" dirty="0"/>
              <a:t>Out of the box scalability.</a:t>
            </a:r>
          </a:p>
          <a:p>
            <a:r>
              <a:rPr lang="en-US" sz="1600" dirty="0"/>
              <a:t>Easy maintenance.</a:t>
            </a:r>
          </a:p>
          <a:p>
            <a:endParaRPr lang="en-US" sz="1600" dirty="0"/>
          </a:p>
          <a:p>
            <a:endParaRPr lang="en-US" sz="1600" dirty="0"/>
          </a:p>
        </p:txBody>
      </p:sp>
      <p:sp>
        <p:nvSpPr>
          <p:cNvPr id="4" name="Content Placeholder 2">
            <a:extLst>
              <a:ext uri="{FF2B5EF4-FFF2-40B4-BE49-F238E27FC236}">
                <a16:creationId xmlns:a16="http://schemas.microsoft.com/office/drawing/2014/main" id="{EAB2728E-378D-B84D-8FC0-798AF9578438}"/>
              </a:ext>
            </a:extLst>
          </p:cNvPr>
          <p:cNvSpPr txBox="1">
            <a:spLocks/>
          </p:cNvSpPr>
          <p:nvPr/>
        </p:nvSpPr>
        <p:spPr>
          <a:xfrm>
            <a:off x="4572000" y="461050"/>
            <a:ext cx="4485716" cy="4221400"/>
          </a:xfrm>
          <a:prstGeom prst="rect">
            <a:avLst/>
          </a:prstGeom>
        </p:spPr>
        <p:txBody>
          <a:bodyPr>
            <a:normAutofit/>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What is wrong with SQL/Relational?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Nothing. One size fits all? Not really. </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Impedance mismatch. – </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Object Relational Mapping doesn’t</a:t>
            </a:r>
            <a:b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work quite well.</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Rigid schema design.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Harder to scale.</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Replication.</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Joins across multiple nodes?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How does RDMS handle data growth? Hard.</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Need for a DBA.</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Many programmers are already familiar with it.</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Transactions and ACID make development easy.</a:t>
            </a: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r>
              <a:rPr kumimoji="0" lang="en-US" sz="1600" b="0" i="0" u="none" strike="noStrike" kern="1200" cap="none" spc="0" normalizeH="0" baseline="0" noProof="0" dirty="0">
                <a:ln>
                  <a:noFill/>
                </a:ln>
                <a:solidFill>
                  <a:prstClr val="black"/>
                </a:solidFill>
                <a:effectLst/>
                <a:uLnTx/>
                <a:uFillTx/>
                <a:latin typeface="Calibri"/>
                <a:ea typeface="ＭＳ Ｐゴシック" charset="-128"/>
                <a:cs typeface="+mn-cs"/>
              </a:rPr>
              <a:t>Lots of tools to use.</a:t>
            </a:r>
          </a:p>
        </p:txBody>
      </p:sp>
    </p:spTree>
    <p:extLst>
      <p:ext uri="{BB962C8B-B14F-4D97-AF65-F5344CB8AC3E}">
        <p14:creationId xmlns:p14="http://schemas.microsoft.com/office/powerpoint/2010/main" val="3166275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Documents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48</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0660CA-4662-D64F-94D0-C96B846A34A5}"/>
              </a:ext>
            </a:extLst>
          </p:cNvPr>
          <p:cNvSpPr>
            <a:spLocks noGrp="1"/>
          </p:cNvSpPr>
          <p:nvPr>
            <p:ph idx="1"/>
          </p:nvPr>
        </p:nvSpPr>
        <p:spPr>
          <a:xfrm>
            <a:off x="3276600" y="642492"/>
            <a:ext cx="5715000" cy="3986658"/>
          </a:xfrm>
        </p:spPr>
        <p:txBody>
          <a:bodyPr/>
          <a:lstStyle/>
          <a:p>
            <a:r>
              <a:rPr lang="en-US" dirty="0"/>
              <a:t>There are 5 entity types on the form:</a:t>
            </a:r>
          </a:p>
          <a:p>
            <a:pPr lvl="1"/>
            <a:r>
              <a:rPr lang="en-US" dirty="0"/>
              <a:t>A “copy of” customer information.</a:t>
            </a:r>
          </a:p>
          <a:p>
            <a:pPr lvl="1"/>
            <a:r>
              <a:rPr lang="en-US" dirty="0"/>
              <a:t>Links (via </a:t>
            </a:r>
            <a:r>
              <a:rPr lang="en-US" dirty="0" err="1"/>
              <a:t>productCode</a:t>
            </a:r>
            <a:r>
              <a:rPr lang="en-US" dirty="0"/>
              <a:t>) to products</a:t>
            </a:r>
          </a:p>
          <a:p>
            <a:pPr lvl="1"/>
            <a:r>
              <a:rPr lang="en-US" dirty="0">
                <a:solidFill>
                  <a:srgbClr val="0070C0"/>
                </a:solidFill>
              </a:rPr>
              <a:t>Order</a:t>
            </a:r>
          </a:p>
          <a:p>
            <a:pPr lvl="1"/>
            <a:r>
              <a:rPr lang="en-US" dirty="0" err="1">
                <a:solidFill>
                  <a:srgbClr val="00B050"/>
                </a:solidFill>
              </a:rPr>
              <a:t>OrderDetails</a:t>
            </a:r>
            <a:endParaRPr lang="en-US" dirty="0">
              <a:solidFill>
                <a:srgbClr val="00B050"/>
              </a:solidFill>
            </a:endParaRPr>
          </a:p>
          <a:p>
            <a:pPr lvl="1"/>
            <a:r>
              <a:rPr lang="en-US" dirty="0">
                <a:solidFill>
                  <a:srgbClr val="FF0000"/>
                </a:solidFill>
              </a:rPr>
              <a:t>Comments</a:t>
            </a:r>
          </a:p>
          <a:p>
            <a:r>
              <a:rPr lang="en-US" i="1" u="sng" dirty="0"/>
              <a:t>But </a:t>
            </a:r>
            <a:r>
              <a:rPr lang="en-US" i="1" u="sng" dirty="0" err="1"/>
              <a:t>OrderDetails</a:t>
            </a:r>
            <a:r>
              <a:rPr lang="en-US" i="1" u="sng" dirty="0"/>
              <a:t> and Comments are somehow different from the others.</a:t>
            </a:r>
          </a:p>
          <a:p>
            <a:pPr lvl="1"/>
            <a:r>
              <a:rPr lang="en-US" i="1" u="sng" dirty="0"/>
              <a:t>These are arrays of objects</a:t>
            </a:r>
          </a:p>
          <a:p>
            <a:pPr lvl="1"/>
            <a:r>
              <a:rPr lang="en-US" i="1" u="sng" dirty="0"/>
              <a:t>That are sort of “inside” the order.</a:t>
            </a:r>
          </a:p>
          <a:p>
            <a:r>
              <a:rPr lang="en-US" dirty="0"/>
              <a:t>These are weak entities, but relational does not always handle these well.</a:t>
            </a:r>
          </a:p>
        </p:txBody>
      </p:sp>
      <p:sp>
        <p:nvSpPr>
          <p:cNvPr id="3" name="Title 2">
            <a:extLst>
              <a:ext uri="{FF2B5EF4-FFF2-40B4-BE49-F238E27FC236}">
                <a16:creationId xmlns:a16="http://schemas.microsoft.com/office/drawing/2014/main" id="{F46374F2-8846-F44D-9C19-D67C383E3B35}"/>
              </a:ext>
            </a:extLst>
          </p:cNvPr>
          <p:cNvSpPr>
            <a:spLocks noGrp="1"/>
          </p:cNvSpPr>
          <p:nvPr>
            <p:ph type="title"/>
          </p:nvPr>
        </p:nvSpPr>
        <p:spPr/>
        <p:txBody>
          <a:bodyPr/>
          <a:lstStyle/>
          <a:p>
            <a:r>
              <a:rPr lang="en-US" dirty="0"/>
              <a:t>Example Document – An Order</a:t>
            </a:r>
          </a:p>
        </p:txBody>
      </p:sp>
      <p:pic>
        <p:nvPicPr>
          <p:cNvPr id="1026" name="Picture 2" descr="Free Order Form Templates | Smartsheet">
            <a:extLst>
              <a:ext uri="{FF2B5EF4-FFF2-40B4-BE49-F238E27FC236}">
                <a16:creationId xmlns:a16="http://schemas.microsoft.com/office/drawing/2014/main" id="{19E1256F-4414-1345-8C12-0574274464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55" y="568872"/>
            <a:ext cx="2801734" cy="3986658"/>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a:extLst>
              <a:ext uri="{FF2B5EF4-FFF2-40B4-BE49-F238E27FC236}">
                <a16:creationId xmlns:a16="http://schemas.microsoft.com/office/drawing/2014/main" id="{CFC9BEA4-05DF-8343-BA09-46027519A178}"/>
              </a:ext>
            </a:extLst>
          </p:cNvPr>
          <p:cNvSpPr/>
          <p:nvPr/>
        </p:nvSpPr>
        <p:spPr>
          <a:xfrm>
            <a:off x="157655" y="1504950"/>
            <a:ext cx="1823545" cy="685800"/>
          </a:xfrm>
          <a:prstGeom prst="roundRect">
            <a:avLst/>
          </a:prstGeom>
          <a:solidFill>
            <a:srgbClr val="0070C0">
              <a:alpha val="25000"/>
            </a:srgb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EE1EEE-86F8-054C-AE2C-C614FAC925CE}"/>
              </a:ext>
            </a:extLst>
          </p:cNvPr>
          <p:cNvSpPr/>
          <p:nvPr/>
        </p:nvSpPr>
        <p:spPr>
          <a:xfrm>
            <a:off x="157655" y="2190750"/>
            <a:ext cx="2801734" cy="22860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D6648F-C6C4-CA4E-8D3F-92537925ABE2}"/>
              </a:ext>
            </a:extLst>
          </p:cNvPr>
          <p:cNvSpPr/>
          <p:nvPr/>
        </p:nvSpPr>
        <p:spPr>
          <a:xfrm>
            <a:off x="1991932" y="1504950"/>
            <a:ext cx="967457" cy="685800"/>
          </a:xfrm>
          <a:prstGeom prst="rect">
            <a:avLst/>
          </a:prstGeom>
          <a:solidFill>
            <a:srgbClr val="7030A0">
              <a:alpha val="25000"/>
            </a:srgbClr>
          </a:solidFill>
          <a:ln w="28575">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544353-96C7-A246-98A2-93149728E49C}"/>
              </a:ext>
            </a:extLst>
          </p:cNvPr>
          <p:cNvSpPr/>
          <p:nvPr/>
        </p:nvSpPr>
        <p:spPr>
          <a:xfrm>
            <a:off x="2009104" y="153866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E02232-5845-5546-A799-1F1A4BC4FD9C}"/>
              </a:ext>
            </a:extLst>
          </p:cNvPr>
          <p:cNvSpPr/>
          <p:nvPr/>
        </p:nvSpPr>
        <p:spPr>
          <a:xfrm>
            <a:off x="185449" y="2221580"/>
            <a:ext cx="2786641" cy="1498636"/>
          </a:xfrm>
          <a:prstGeom prst="rect">
            <a:avLst/>
          </a:prstGeom>
          <a:solidFill>
            <a:srgbClr val="7030A0">
              <a:alpha val="25000"/>
            </a:srgbClr>
          </a:solid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8ADD14-89F6-A741-B57C-ABA1CC66B049}"/>
              </a:ext>
            </a:extLst>
          </p:cNvPr>
          <p:cNvSpPr/>
          <p:nvPr/>
        </p:nvSpPr>
        <p:spPr>
          <a:xfrm>
            <a:off x="152400" y="3751046"/>
            <a:ext cx="1524000" cy="573304"/>
          </a:xfrm>
          <a:prstGeom prst="rect">
            <a:avLst/>
          </a:prstGeom>
          <a:solidFill>
            <a:srgbClr val="7030A0">
              <a:alpha val="25000"/>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0C2BE3-0691-2B4A-AA11-D6B6D2FCD99F}"/>
              </a:ext>
            </a:extLst>
          </p:cNvPr>
          <p:cNvSpPr/>
          <p:nvPr/>
        </p:nvSpPr>
        <p:spPr>
          <a:xfrm>
            <a:off x="2030031" y="3751046"/>
            <a:ext cx="891257" cy="631784"/>
          </a:xfrm>
          <a:prstGeom prst="rect">
            <a:avLst/>
          </a:prstGeom>
          <a:solidFill>
            <a:srgbClr val="7030A0">
              <a:alpha val="25000"/>
            </a:srgbClr>
          </a:solid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906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8A9D58-E394-3D4B-A669-638DEA35D995}"/>
              </a:ext>
            </a:extLst>
          </p:cNvPr>
          <p:cNvSpPr>
            <a:spLocks noGrp="1"/>
          </p:cNvSpPr>
          <p:nvPr>
            <p:ph type="title"/>
          </p:nvPr>
        </p:nvSpPr>
        <p:spPr/>
        <p:txBody>
          <a:bodyPr/>
          <a:lstStyle/>
          <a:p>
            <a:r>
              <a:rPr lang="en-US" dirty="0"/>
              <a:t>Course Modules – Reminder</a:t>
            </a:r>
          </a:p>
        </p:txBody>
      </p:sp>
      <p:pic>
        <p:nvPicPr>
          <p:cNvPr id="4" name="Picture 3">
            <a:extLst>
              <a:ext uri="{FF2B5EF4-FFF2-40B4-BE49-F238E27FC236}">
                <a16:creationId xmlns:a16="http://schemas.microsoft.com/office/drawing/2014/main" id="{F6330FBB-F1DB-4F4F-9020-474DACAFC26D}"/>
              </a:ext>
            </a:extLst>
          </p:cNvPr>
          <p:cNvPicPr>
            <a:picLocks noChangeAspect="1"/>
          </p:cNvPicPr>
          <p:nvPr/>
        </p:nvPicPr>
        <p:blipFill>
          <a:blip r:embed="rId2"/>
          <a:stretch>
            <a:fillRect/>
          </a:stretch>
        </p:blipFill>
        <p:spPr>
          <a:xfrm>
            <a:off x="0" y="514350"/>
            <a:ext cx="9144000" cy="3409627"/>
          </a:xfrm>
          <a:prstGeom prst="rect">
            <a:avLst/>
          </a:prstGeom>
        </p:spPr>
      </p:pic>
    </p:spTree>
    <p:extLst>
      <p:ext uri="{BB962C8B-B14F-4D97-AF65-F5344CB8AC3E}">
        <p14:creationId xmlns:p14="http://schemas.microsoft.com/office/powerpoint/2010/main" val="3322026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0E5ABD7C-7AEB-4367-55D7-977D560475B6}"/>
              </a:ext>
            </a:extLst>
          </p:cNvPr>
          <p:cNvSpPr>
            <a:spLocks noGrp="1"/>
          </p:cNvSpPr>
          <p:nvPr>
            <p:ph idx="1"/>
          </p:nvPr>
        </p:nvSpPr>
        <p:spPr>
          <a:xfrm>
            <a:off x="73698" y="3787864"/>
            <a:ext cx="8839200" cy="762743"/>
          </a:xfrm>
        </p:spPr>
        <p:txBody>
          <a:bodyPr/>
          <a:lstStyle/>
          <a:p>
            <a:pPr marL="0" indent="0">
              <a:buNone/>
            </a:pPr>
            <a:r>
              <a:rPr lang="en-US" sz="1600" dirty="0"/>
              <a:t>The key difference?</a:t>
            </a:r>
          </a:p>
          <a:p>
            <a:r>
              <a:rPr lang="en-US" sz="1600" dirty="0"/>
              <a:t>Relational DB attributes are atomic.</a:t>
            </a:r>
          </a:p>
          <a:p>
            <a:r>
              <a:rPr lang="en-US" sz="1600" dirty="0"/>
              <a:t>Document DB attributes may be </a:t>
            </a:r>
            <a:r>
              <a:rPr lang="en-US" sz="1600" i="1" dirty="0"/>
              <a:t>multi-valued</a:t>
            </a:r>
            <a:r>
              <a:rPr lang="en-US" sz="1600" dirty="0"/>
              <a:t> and </a:t>
            </a:r>
            <a:r>
              <a:rPr lang="en-US" sz="1600" i="1" dirty="0"/>
              <a:t>complex.</a:t>
            </a:r>
            <a:endParaRPr lang="en-US" sz="1600" dirty="0"/>
          </a:p>
        </p:txBody>
      </p:sp>
      <p:sp>
        <p:nvSpPr>
          <p:cNvPr id="3" name="Title 2">
            <a:extLst>
              <a:ext uri="{FF2B5EF4-FFF2-40B4-BE49-F238E27FC236}">
                <a16:creationId xmlns:a16="http://schemas.microsoft.com/office/drawing/2014/main" id="{1142E414-544D-0956-9886-4256FD95F6A0}"/>
              </a:ext>
            </a:extLst>
          </p:cNvPr>
          <p:cNvSpPr>
            <a:spLocks noGrp="1"/>
          </p:cNvSpPr>
          <p:nvPr>
            <p:ph type="title"/>
          </p:nvPr>
        </p:nvSpPr>
        <p:spPr/>
        <p:txBody>
          <a:bodyPr/>
          <a:lstStyle/>
          <a:p>
            <a:r>
              <a:rPr lang="en-US" dirty="0"/>
              <a:t>Relational vs Document</a:t>
            </a:r>
          </a:p>
        </p:txBody>
      </p:sp>
      <p:pic>
        <p:nvPicPr>
          <p:cNvPr id="4" name="Picture 3">
            <a:extLst>
              <a:ext uri="{FF2B5EF4-FFF2-40B4-BE49-F238E27FC236}">
                <a16:creationId xmlns:a16="http://schemas.microsoft.com/office/drawing/2014/main" id="{498BC4C8-0987-B2C6-6662-43BFCAD28DC6}"/>
              </a:ext>
            </a:extLst>
          </p:cNvPr>
          <p:cNvPicPr>
            <a:picLocks noChangeAspect="1"/>
          </p:cNvPicPr>
          <p:nvPr/>
        </p:nvPicPr>
        <p:blipFill>
          <a:blip r:embed="rId2"/>
          <a:stretch>
            <a:fillRect/>
          </a:stretch>
        </p:blipFill>
        <p:spPr>
          <a:xfrm>
            <a:off x="53772" y="763727"/>
            <a:ext cx="4031464" cy="3086101"/>
          </a:xfrm>
          <a:prstGeom prst="rect">
            <a:avLst/>
          </a:prstGeom>
        </p:spPr>
      </p:pic>
      <p:pic>
        <p:nvPicPr>
          <p:cNvPr id="5" name="Picture 4">
            <a:extLst>
              <a:ext uri="{FF2B5EF4-FFF2-40B4-BE49-F238E27FC236}">
                <a16:creationId xmlns:a16="http://schemas.microsoft.com/office/drawing/2014/main" id="{6A295AA2-295E-8E3F-BFD5-82626A5FE104}"/>
              </a:ext>
            </a:extLst>
          </p:cNvPr>
          <p:cNvPicPr>
            <a:picLocks noChangeAspect="1"/>
          </p:cNvPicPr>
          <p:nvPr/>
        </p:nvPicPr>
        <p:blipFill>
          <a:blip r:embed="rId3"/>
          <a:stretch>
            <a:fillRect/>
          </a:stretch>
        </p:blipFill>
        <p:spPr>
          <a:xfrm>
            <a:off x="4267200" y="765698"/>
            <a:ext cx="4682654" cy="2779330"/>
          </a:xfrm>
          <a:prstGeom prst="rect">
            <a:avLst/>
          </a:prstGeom>
        </p:spPr>
      </p:pic>
      <p:sp>
        <p:nvSpPr>
          <p:cNvPr id="6" name="TextBox 5">
            <a:extLst>
              <a:ext uri="{FF2B5EF4-FFF2-40B4-BE49-F238E27FC236}">
                <a16:creationId xmlns:a16="http://schemas.microsoft.com/office/drawing/2014/main" id="{8DE6E368-AB52-3FB1-1465-94E9055DC5D2}"/>
              </a:ext>
            </a:extLst>
          </p:cNvPr>
          <p:cNvSpPr txBox="1"/>
          <p:nvPr/>
        </p:nvSpPr>
        <p:spPr>
          <a:xfrm>
            <a:off x="1509767" y="417386"/>
            <a:ext cx="1119474" cy="369332"/>
          </a:xfrm>
          <a:prstGeom prst="rect">
            <a:avLst/>
          </a:prstGeom>
          <a:noFill/>
        </p:spPr>
        <p:txBody>
          <a:bodyPr wrap="none" rtlCol="0">
            <a:spAutoFit/>
          </a:bodyPr>
          <a:lstStyle/>
          <a:p>
            <a:r>
              <a:rPr lang="en-US" dirty="0"/>
              <a:t>Relational</a:t>
            </a:r>
          </a:p>
        </p:txBody>
      </p:sp>
      <p:sp>
        <p:nvSpPr>
          <p:cNvPr id="7" name="TextBox 6">
            <a:extLst>
              <a:ext uri="{FF2B5EF4-FFF2-40B4-BE49-F238E27FC236}">
                <a16:creationId xmlns:a16="http://schemas.microsoft.com/office/drawing/2014/main" id="{D4B75098-C6AF-53D7-0105-5F7494C30795}"/>
              </a:ext>
            </a:extLst>
          </p:cNvPr>
          <p:cNvSpPr txBox="1"/>
          <p:nvPr/>
        </p:nvSpPr>
        <p:spPr>
          <a:xfrm>
            <a:off x="6048790" y="433072"/>
            <a:ext cx="1165191" cy="369332"/>
          </a:xfrm>
          <a:prstGeom prst="rect">
            <a:avLst/>
          </a:prstGeom>
          <a:noFill/>
        </p:spPr>
        <p:txBody>
          <a:bodyPr wrap="none" rtlCol="0">
            <a:spAutoFit/>
          </a:bodyPr>
          <a:lstStyle/>
          <a:p>
            <a:r>
              <a:rPr lang="en-US" dirty="0"/>
              <a:t>Document</a:t>
            </a:r>
          </a:p>
        </p:txBody>
      </p:sp>
    </p:spTree>
    <p:extLst>
      <p:ext uri="{BB962C8B-B14F-4D97-AF65-F5344CB8AC3E}">
        <p14:creationId xmlns:p14="http://schemas.microsoft.com/office/powerpoint/2010/main" val="3129611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E1A080A-178E-535E-19A9-2A6642569DB6}"/>
              </a:ext>
            </a:extLst>
          </p:cNvPr>
          <p:cNvSpPr>
            <a:spLocks noGrp="1"/>
          </p:cNvSpPr>
          <p:nvPr>
            <p:ph idx="1"/>
          </p:nvPr>
        </p:nvSpPr>
        <p:spPr>
          <a:xfrm>
            <a:off x="5181601" y="444319"/>
            <a:ext cx="3657598" cy="4038600"/>
          </a:xfrm>
        </p:spPr>
        <p:txBody>
          <a:bodyPr/>
          <a:lstStyle/>
          <a:p>
            <a:pPr marL="0" indent="0">
              <a:buNone/>
            </a:pPr>
            <a:r>
              <a:rPr lang="en-US" sz="1100" dirty="0"/>
              <a:t>{</a:t>
            </a:r>
          </a:p>
          <a:p>
            <a:pPr marL="0" indent="0">
              <a:buNone/>
            </a:pPr>
            <a:r>
              <a:rPr lang="en-US" sz="1100" dirty="0"/>
              <a:t>	</a:t>
            </a:r>
            <a:r>
              <a:rPr lang="en-US" sz="1100" dirty="0" err="1"/>
              <a:t>customerName</a:t>
            </a:r>
            <a:r>
              <a:rPr lang="en-US" sz="1100" dirty="0"/>
              <a:t>: “Columbia University”,</a:t>
            </a:r>
          </a:p>
          <a:p>
            <a:pPr marL="0" indent="0">
              <a:buNone/>
            </a:pPr>
            <a:r>
              <a:rPr lang="en-US" sz="1100" dirty="0"/>
              <a:t>	contact: {</a:t>
            </a:r>
          </a:p>
          <a:p>
            <a:pPr marL="0" indent="0">
              <a:buNone/>
            </a:pPr>
            <a:r>
              <a:rPr lang="en-US" sz="1100" dirty="0"/>
              <a:t>		name: “Lord Voldemort”,</a:t>
            </a:r>
          </a:p>
          <a:p>
            <a:pPr marL="0" indent="0">
              <a:buNone/>
            </a:pPr>
            <a:r>
              <a:rPr lang="en-US" sz="1100" dirty="0"/>
              <a:t>		phone: “+1 212-555-6666”</a:t>
            </a:r>
          </a:p>
          <a:p>
            <a:pPr marL="0" indent="0">
              <a:buNone/>
            </a:pPr>
            <a:r>
              <a:rPr lang="en-US" sz="1100" dirty="0"/>
              <a:t>	},</a:t>
            </a:r>
          </a:p>
          <a:p>
            <a:pPr marL="0" indent="0">
              <a:buNone/>
            </a:pPr>
            <a:r>
              <a:rPr lang="en-US" sz="1100" dirty="0"/>
              <a:t>	address: {</a:t>
            </a:r>
          </a:p>
          <a:p>
            <a:pPr marL="0" indent="0">
              <a:buNone/>
            </a:pPr>
            <a:r>
              <a:rPr lang="en-US" sz="1100" dirty="0"/>
              <a:t>		line1: “520 W 120th St.”</a:t>
            </a:r>
          </a:p>
          <a:p>
            <a:pPr marL="0" indent="0">
              <a:buNone/>
            </a:pPr>
            <a:r>
              <a:rPr lang="en-US" sz="1100" dirty="0"/>
              <a:t>		line2: “Floor 4”,</a:t>
            </a:r>
          </a:p>
          <a:p>
            <a:pPr marL="0" indent="0">
              <a:buNone/>
            </a:pPr>
            <a:r>
              <a:rPr lang="en-US" sz="1100" dirty="0"/>
              <a:t>		… …</a:t>
            </a:r>
          </a:p>
          <a:p>
            <a:pPr marL="0" indent="0">
              <a:buNone/>
            </a:pPr>
            <a:r>
              <a:rPr lang="en-US" sz="1100" dirty="0"/>
              <a:t>	}</a:t>
            </a:r>
          </a:p>
          <a:p>
            <a:pPr marL="0" indent="0">
              <a:buNone/>
            </a:pPr>
            <a:r>
              <a:rPr lang="en-US" sz="1100" dirty="0"/>
              <a:t>	orders: [</a:t>
            </a:r>
          </a:p>
          <a:p>
            <a:pPr marL="0" indent="0">
              <a:buNone/>
            </a:pPr>
            <a:r>
              <a:rPr lang="en-US" sz="1100" dirty="0"/>
              <a:t>		{</a:t>
            </a:r>
          </a:p>
          <a:p>
            <a:pPr marL="0" indent="0">
              <a:buNone/>
            </a:pPr>
            <a:r>
              <a:rPr lang="en-US" sz="1100" dirty="0"/>
              <a:t>			number: …,</a:t>
            </a:r>
          </a:p>
          <a:p>
            <a:pPr marL="0" indent="0">
              <a:buNone/>
            </a:pPr>
            <a:r>
              <a:rPr lang="en-US" sz="1100" dirty="0"/>
              <a:t>			… …</a:t>
            </a:r>
          </a:p>
          <a:p>
            <a:pPr marL="0" indent="0">
              <a:buNone/>
            </a:pPr>
            <a:r>
              <a:rPr lang="en-US" sz="1100" dirty="0"/>
              <a:t>			details: [</a:t>
            </a:r>
          </a:p>
          <a:p>
            <a:pPr marL="0" indent="0">
              <a:buNone/>
            </a:pPr>
            <a:r>
              <a:rPr lang="en-US" sz="1100" dirty="0"/>
              <a:t>				… …</a:t>
            </a:r>
          </a:p>
          <a:p>
            <a:pPr marL="0" indent="0">
              <a:buNone/>
            </a:pPr>
            <a:r>
              <a:rPr lang="en-US" sz="1100" dirty="0"/>
              <a:t>			]</a:t>
            </a:r>
          </a:p>
          <a:p>
            <a:pPr marL="0" indent="0">
              <a:buNone/>
            </a:pPr>
            <a:r>
              <a:rPr lang="en-US" sz="1100" dirty="0"/>
              <a:t>		}</a:t>
            </a:r>
          </a:p>
          <a:p>
            <a:pPr marL="0" indent="0">
              <a:buNone/>
            </a:pPr>
            <a:r>
              <a:rPr lang="en-US" sz="1100" dirty="0"/>
              <a:t>	]</a:t>
            </a:r>
          </a:p>
          <a:p>
            <a:pPr marL="0" indent="0">
              <a:buNone/>
            </a:pPr>
            <a:r>
              <a:rPr lang="en-US" sz="1100" dirty="0"/>
              <a:t>}</a:t>
            </a:r>
          </a:p>
        </p:txBody>
      </p:sp>
      <p:sp>
        <p:nvSpPr>
          <p:cNvPr id="3" name="Title 2">
            <a:extLst>
              <a:ext uri="{FF2B5EF4-FFF2-40B4-BE49-F238E27FC236}">
                <a16:creationId xmlns:a16="http://schemas.microsoft.com/office/drawing/2014/main" id="{88D22BCD-097E-E556-9279-1BCA1A020653}"/>
              </a:ext>
            </a:extLst>
          </p:cNvPr>
          <p:cNvSpPr>
            <a:spLocks noGrp="1"/>
          </p:cNvSpPr>
          <p:nvPr>
            <p:ph type="title"/>
          </p:nvPr>
        </p:nvSpPr>
        <p:spPr/>
        <p:txBody>
          <a:bodyPr/>
          <a:lstStyle/>
          <a:p>
            <a:r>
              <a:rPr lang="en-US" dirty="0"/>
              <a:t>UI Interface and Logical Data Model</a:t>
            </a:r>
          </a:p>
        </p:txBody>
      </p:sp>
      <p:pic>
        <p:nvPicPr>
          <p:cNvPr id="4" name="Picture 3">
            <a:extLst>
              <a:ext uri="{FF2B5EF4-FFF2-40B4-BE49-F238E27FC236}">
                <a16:creationId xmlns:a16="http://schemas.microsoft.com/office/drawing/2014/main" id="{A682C76F-185B-55D3-427F-241E61451445}"/>
              </a:ext>
            </a:extLst>
          </p:cNvPr>
          <p:cNvPicPr>
            <a:picLocks noChangeAspect="1"/>
          </p:cNvPicPr>
          <p:nvPr/>
        </p:nvPicPr>
        <p:blipFill>
          <a:blip r:embed="rId2"/>
          <a:stretch>
            <a:fillRect/>
          </a:stretch>
        </p:blipFill>
        <p:spPr>
          <a:xfrm>
            <a:off x="76200" y="514350"/>
            <a:ext cx="5018189" cy="3362338"/>
          </a:xfrm>
          <a:prstGeom prst="rect">
            <a:avLst/>
          </a:prstGeom>
          <a:ln>
            <a:solidFill>
              <a:schemeClr val="tx1"/>
            </a:solidFill>
          </a:ln>
        </p:spPr>
      </p:pic>
      <p:sp>
        <p:nvSpPr>
          <p:cNvPr id="2" name="TextBox 1">
            <a:extLst>
              <a:ext uri="{FF2B5EF4-FFF2-40B4-BE49-F238E27FC236}">
                <a16:creationId xmlns:a16="http://schemas.microsoft.com/office/drawing/2014/main" id="{5A8BBE17-D7B2-F51C-02D4-423DE9462285}"/>
              </a:ext>
            </a:extLst>
          </p:cNvPr>
          <p:cNvSpPr txBox="1"/>
          <p:nvPr/>
        </p:nvSpPr>
        <p:spPr>
          <a:xfrm>
            <a:off x="142832" y="3982354"/>
            <a:ext cx="5114968" cy="646331"/>
          </a:xfrm>
          <a:prstGeom prst="rect">
            <a:avLst/>
          </a:prstGeom>
          <a:noFill/>
        </p:spPr>
        <p:txBody>
          <a:bodyPr wrap="square" rtlCol="0">
            <a:spAutoFit/>
          </a:bodyPr>
          <a:lstStyle/>
          <a:p>
            <a:r>
              <a:rPr lang="en-US" sz="1200" dirty="0"/>
              <a:t>Note to DFF: Start</a:t>
            </a:r>
          </a:p>
          <a:p>
            <a:pPr marL="285750" indent="-285750">
              <a:buFont typeface="Arial" panose="020B0604020202020204" pitchFamily="34" charset="0"/>
              <a:buChar char="•"/>
            </a:pPr>
            <a:r>
              <a:rPr lang="en-US" sz="1200" dirty="0"/>
              <a:t>~/Dropbox/000/000-A-Current-Examples/W4111-FastAPI-IMDB-Solution</a:t>
            </a:r>
          </a:p>
          <a:p>
            <a:pPr marL="285750" indent="-285750">
              <a:buFont typeface="Arial" panose="020B0604020202020204" pitchFamily="34" charset="0"/>
              <a:buChar char="•"/>
            </a:pPr>
            <a:r>
              <a:rPr lang="en-US" sz="1200" dirty="0"/>
              <a:t>~/Dropbox/000/000-A-Current-Examples/current-dashboard</a:t>
            </a:r>
          </a:p>
        </p:txBody>
      </p:sp>
    </p:spTree>
    <p:extLst>
      <p:ext uri="{BB962C8B-B14F-4D97-AF65-F5344CB8AC3E}">
        <p14:creationId xmlns:p14="http://schemas.microsoft.com/office/powerpoint/2010/main" val="191696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52</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847263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F47027-E758-E04A-BA50-0568F086328D}"/>
              </a:ext>
            </a:extLst>
          </p:cNvPr>
          <p:cNvSpPr>
            <a:spLocks noGrp="1"/>
          </p:cNvSpPr>
          <p:nvPr>
            <p:ph type="title"/>
          </p:nvPr>
        </p:nvSpPr>
        <p:spPr/>
        <p:txBody>
          <a:bodyPr/>
          <a:lstStyle/>
          <a:p>
            <a:r>
              <a:rPr lang="en-US" dirty="0"/>
              <a:t>MongoDB Concepts</a:t>
            </a:r>
          </a:p>
        </p:txBody>
      </p:sp>
      <p:graphicFrame>
        <p:nvGraphicFramePr>
          <p:cNvPr id="4" name="Table 3">
            <a:extLst>
              <a:ext uri="{FF2B5EF4-FFF2-40B4-BE49-F238E27FC236}">
                <a16:creationId xmlns:a16="http://schemas.microsoft.com/office/drawing/2014/main" id="{D60E593C-0D2D-E14F-AB4B-74EBC73F29B9}"/>
              </a:ext>
            </a:extLst>
          </p:cNvPr>
          <p:cNvGraphicFramePr>
            <a:graphicFrameLocks noGrp="1"/>
          </p:cNvGraphicFramePr>
          <p:nvPr/>
        </p:nvGraphicFramePr>
        <p:xfrm>
          <a:off x="228600" y="590550"/>
          <a:ext cx="7162800" cy="3887112"/>
        </p:xfrm>
        <a:graphic>
          <a:graphicData uri="http://schemas.openxmlformats.org/drawingml/2006/table">
            <a:tbl>
              <a:tblPr/>
              <a:tblGrid>
                <a:gridCol w="2667000">
                  <a:extLst>
                    <a:ext uri="{9D8B030D-6E8A-4147-A177-3AD203B41FA5}">
                      <a16:colId xmlns:a16="http://schemas.microsoft.com/office/drawing/2014/main" val="1420736730"/>
                    </a:ext>
                  </a:extLst>
                </a:gridCol>
                <a:gridCol w="734330">
                  <a:extLst>
                    <a:ext uri="{9D8B030D-6E8A-4147-A177-3AD203B41FA5}">
                      <a16:colId xmlns:a16="http://schemas.microsoft.com/office/drawing/2014/main" val="4030256092"/>
                    </a:ext>
                  </a:extLst>
                </a:gridCol>
                <a:gridCol w="3761470">
                  <a:extLst>
                    <a:ext uri="{9D8B030D-6E8A-4147-A177-3AD203B41FA5}">
                      <a16:colId xmlns:a16="http://schemas.microsoft.com/office/drawing/2014/main" val="328468172"/>
                    </a:ext>
                  </a:extLst>
                </a:gridCol>
              </a:tblGrid>
              <a:tr h="306526">
                <a:tc>
                  <a:txBody>
                    <a:bodyPr/>
                    <a:lstStyle/>
                    <a:p>
                      <a:pPr algn="ctr" fontAlgn="t"/>
                      <a:r>
                        <a:rPr lang="en-US" sz="1300" dirty="0">
                          <a:effectLst/>
                        </a:rPr>
                        <a:t>RDBMS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gridSpan="2">
                  <a:txBody>
                    <a:bodyPr/>
                    <a:lstStyle/>
                    <a:p>
                      <a:pPr algn="ctr" fontAlgn="t"/>
                      <a:r>
                        <a:rPr lang="en-US" sz="1300">
                          <a:effectLst/>
                        </a:rPr>
                        <a:t>MongoDB</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pPr algn="ctr" fontAlgn="t"/>
                      <a:r>
                        <a:rPr lang="en-US" sz="1300">
                          <a:effectLst/>
                        </a:rPr>
                        <a:t>MongoDB</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986084938"/>
                  </a:ext>
                </a:extLst>
              </a:tr>
              <a:tr h="306526">
                <a:tc>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Database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27154291"/>
                  </a:ext>
                </a:extLst>
              </a:tr>
              <a:tr h="306526">
                <a:tc>
                  <a:txBody>
                    <a:bodyPr/>
                    <a:lstStyle/>
                    <a:p>
                      <a:pPr fontAlgn="t"/>
                      <a:r>
                        <a:rPr lang="en-US" sz="1300">
                          <a:effectLst/>
                        </a:rPr>
                        <a:t>Table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Collection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157050"/>
                  </a:ext>
                </a:extLst>
              </a:tr>
              <a:tr h="306526">
                <a:tc>
                  <a:txBody>
                    <a:bodyPr/>
                    <a:lstStyle/>
                    <a:p>
                      <a:pPr fontAlgn="t"/>
                      <a:r>
                        <a:rPr lang="en-US" sz="1300">
                          <a:effectLst/>
                        </a:rPr>
                        <a:t>Tuple/Row</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Document</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81369010"/>
                  </a:ext>
                </a:extLst>
              </a:tr>
              <a:tr h="306526">
                <a:tc>
                  <a:txBody>
                    <a:bodyPr/>
                    <a:lstStyle/>
                    <a:p>
                      <a:pPr fontAlgn="t"/>
                      <a:r>
                        <a:rPr lang="en-US" sz="1300">
                          <a:effectLst/>
                        </a:rPr>
                        <a:t>column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Field</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586193466"/>
                  </a:ext>
                </a:extLst>
              </a:tr>
              <a:tr h="306526">
                <a:tc>
                  <a:txBody>
                    <a:bodyPr/>
                    <a:lstStyle/>
                    <a:p>
                      <a:pPr fontAlgn="t"/>
                      <a:r>
                        <a:rPr lang="en-US" sz="1300" dirty="0">
                          <a:effectLst/>
                        </a:rPr>
                        <a:t>Table Join</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Embedded Documents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38965781"/>
                  </a:ext>
                </a:extLst>
              </a:tr>
              <a:tr h="503578">
                <a:tc>
                  <a:txBody>
                    <a:bodyPr/>
                    <a:lstStyle/>
                    <a:p>
                      <a:pPr fontAlgn="t"/>
                      <a:r>
                        <a:rPr lang="en-US" sz="1300">
                          <a:effectLst/>
                        </a:rPr>
                        <a:t>Primary Key</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gridSpan="2">
                  <a:txBody>
                    <a:bodyPr/>
                    <a:lstStyle/>
                    <a:p>
                      <a:pPr fontAlgn="t"/>
                      <a:r>
                        <a:rPr lang="en-US" sz="1300" dirty="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r>
                        <a:rPr lang="en-US" sz="1300">
                          <a:effectLst/>
                        </a:rPr>
                        <a:t>Primary Key (Default key _id provided by MongoDB itself)</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64015227"/>
                  </a:ext>
                </a:extLst>
              </a:tr>
              <a:tr h="306526">
                <a:tc gridSpan="3">
                  <a:txBody>
                    <a:bodyPr/>
                    <a:lstStyle/>
                    <a:p>
                      <a:pPr algn="ctr" fontAlgn="t"/>
                      <a:r>
                        <a:rPr lang="en-US" sz="1300" dirty="0">
                          <a:effectLst/>
                        </a:rPr>
                        <a:t>Database Server, Client, Tools, Packages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5821286"/>
                  </a:ext>
                </a:extLst>
              </a:tr>
              <a:tr h="306526">
                <a:tc gridSpan="2">
                  <a:txBody>
                    <a:bodyPr/>
                    <a:lstStyle/>
                    <a:p>
                      <a:pPr fontAlgn="t"/>
                      <a:r>
                        <a:rPr lang="en-US" sz="1300" dirty="0" err="1">
                          <a:effectLst/>
                        </a:rPr>
                        <a:t>mysqld</a:t>
                      </a:r>
                      <a:r>
                        <a:rPr lang="en-US" sz="1300" dirty="0">
                          <a:effectLst/>
                        </a:rPr>
                        <a:t>/Oracle</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err="1">
                          <a:effectLst/>
                        </a:rPr>
                        <a:t>mongod</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490601876"/>
                  </a:ext>
                </a:extLst>
              </a:tr>
              <a:tr h="306526">
                <a:tc gridSpan="2">
                  <a:txBody>
                    <a:bodyPr/>
                    <a:lstStyle/>
                    <a:p>
                      <a:pPr fontAlgn="t"/>
                      <a:r>
                        <a:rPr lang="en-US" sz="1300" dirty="0" err="1">
                          <a:effectLst/>
                        </a:rPr>
                        <a:t>mysql</a:t>
                      </a:r>
                      <a:r>
                        <a:rPr lang="en-US" sz="1300" dirty="0">
                          <a:effectLst/>
                        </a:rPr>
                        <a:t>/</a:t>
                      </a:r>
                      <a:r>
                        <a:rPr lang="en-US" sz="1300" dirty="0" err="1">
                          <a:effectLst/>
                        </a:rPr>
                        <a:t>sqlplus</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pPr fontAlgn="t"/>
                      <a:endParaRPr lang="en-US" sz="130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300" dirty="0">
                          <a:effectLst/>
                        </a:rPr>
                        <a:t>mongo</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09439536"/>
                  </a:ext>
                </a:extLst>
              </a:tr>
              <a:tr h="306526">
                <a:tc gridSpan="2">
                  <a:txBody>
                    <a:bodyPr/>
                    <a:lstStyle/>
                    <a:p>
                      <a:pPr fontAlgn="t"/>
                      <a:r>
                        <a:rPr lang="en-US" sz="1300" dirty="0" err="1">
                          <a:effectLst/>
                        </a:rPr>
                        <a:t>DataGrip</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a:effectLst/>
                        </a:rPr>
                        <a:t>Compass</a:t>
                      </a: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00508375"/>
                  </a:ext>
                </a:extLst>
              </a:tr>
              <a:tr h="306526">
                <a:tc gridSpan="2">
                  <a:txBody>
                    <a:bodyPr/>
                    <a:lstStyle/>
                    <a:p>
                      <a:pPr fontAlgn="t"/>
                      <a:r>
                        <a:rPr lang="en-US" sz="1300" dirty="0" err="1">
                          <a:effectLst/>
                        </a:rPr>
                        <a:t>pymysql</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hMerge="1">
                  <a:txBody>
                    <a:bodyPr/>
                    <a:lstStyle/>
                    <a:p>
                      <a:endParaRPr lang="en-US"/>
                    </a:p>
                  </a:txBody>
                  <a:tcPr/>
                </a:tc>
                <a:tc>
                  <a:txBody>
                    <a:bodyPr/>
                    <a:lstStyle/>
                    <a:p>
                      <a:pPr fontAlgn="t"/>
                      <a:r>
                        <a:rPr lang="en-US" sz="1300" dirty="0" err="1">
                          <a:effectLst/>
                        </a:rPr>
                        <a:t>pymongo</a:t>
                      </a:r>
                      <a:endParaRPr lang="en-US" sz="1300" dirty="0">
                        <a:effectLst/>
                      </a:endParaRPr>
                    </a:p>
                  </a:txBody>
                  <a:tcPr marL="54737" marR="54737" marT="54737" marB="547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630390579"/>
                  </a:ext>
                </a:extLst>
              </a:tr>
            </a:tbl>
          </a:graphicData>
        </a:graphic>
      </p:graphicFrame>
    </p:spTree>
    <p:extLst>
      <p:ext uri="{BB962C8B-B14F-4D97-AF65-F5344CB8AC3E}">
        <p14:creationId xmlns:p14="http://schemas.microsoft.com/office/powerpoint/2010/main" val="2265570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E13BF69-E35B-0341-BDC8-C17760F351E0}"/>
              </a:ext>
            </a:extLst>
          </p:cNvPr>
          <p:cNvSpPr>
            <a:spLocks noGrp="1"/>
          </p:cNvSpPr>
          <p:nvPr>
            <p:ph idx="1"/>
          </p:nvPr>
        </p:nvSpPr>
        <p:spPr>
          <a:xfrm>
            <a:off x="152400" y="590550"/>
            <a:ext cx="4038600" cy="4038600"/>
          </a:xfrm>
        </p:spPr>
        <p:txBody>
          <a:bodyPr/>
          <a:lstStyle/>
          <a:p>
            <a:pPr marL="0" indent="0">
              <a:buNone/>
            </a:pPr>
            <a:r>
              <a:rPr lang="en-US" dirty="0"/>
              <a:t>Basic Operations:</a:t>
            </a:r>
          </a:p>
          <a:p>
            <a:pPr lvl="1"/>
            <a:r>
              <a:rPr lang="en-US" dirty="0"/>
              <a:t>Create database</a:t>
            </a:r>
          </a:p>
          <a:p>
            <a:pPr lvl="1"/>
            <a:r>
              <a:rPr lang="en-US" dirty="0"/>
              <a:t>Create collection</a:t>
            </a:r>
          </a:p>
          <a:p>
            <a:pPr lvl="1"/>
            <a:r>
              <a:rPr lang="en-US" dirty="0"/>
              <a:t>Create-Retrieve-Update-Delete (CRUD):</a:t>
            </a:r>
          </a:p>
          <a:p>
            <a:pPr lvl="2"/>
            <a:r>
              <a:rPr lang="en-US" dirty="0"/>
              <a:t>Create: insert()</a:t>
            </a:r>
          </a:p>
          <a:p>
            <a:pPr lvl="2"/>
            <a:r>
              <a:rPr lang="en-US" dirty="0"/>
              <a:t>Retrieve:</a:t>
            </a:r>
          </a:p>
          <a:p>
            <a:pPr lvl="3"/>
            <a:r>
              <a:rPr lang="en-US" dirty="0"/>
              <a:t>find()</a:t>
            </a:r>
          </a:p>
          <a:p>
            <a:pPr lvl="3"/>
            <a:r>
              <a:rPr lang="en-US" dirty="0" err="1"/>
              <a:t>find_one</a:t>
            </a:r>
            <a:r>
              <a:rPr lang="en-US" dirty="0"/>
              <a:t>()</a:t>
            </a:r>
          </a:p>
          <a:p>
            <a:pPr lvl="2"/>
            <a:r>
              <a:rPr lang="en-US" dirty="0"/>
              <a:t>Update: update()</a:t>
            </a:r>
          </a:p>
          <a:p>
            <a:pPr lvl="2"/>
            <a:r>
              <a:rPr lang="en-US" dirty="0"/>
              <a:t>Delete: remove()</a:t>
            </a:r>
          </a:p>
          <a:p>
            <a:pPr marL="457200" lvl="1" indent="0">
              <a:buNone/>
            </a:pPr>
            <a:endParaRPr lang="en-US" dirty="0"/>
          </a:p>
        </p:txBody>
      </p:sp>
      <p:sp>
        <p:nvSpPr>
          <p:cNvPr id="3" name="Title 2">
            <a:extLst>
              <a:ext uri="{FF2B5EF4-FFF2-40B4-BE49-F238E27FC236}">
                <a16:creationId xmlns:a16="http://schemas.microsoft.com/office/drawing/2014/main" id="{24E5A588-71B7-EE4D-BF9A-5AAC447140B7}"/>
              </a:ext>
            </a:extLst>
          </p:cNvPr>
          <p:cNvSpPr>
            <a:spLocks noGrp="1"/>
          </p:cNvSpPr>
          <p:nvPr>
            <p:ph type="title"/>
          </p:nvPr>
        </p:nvSpPr>
        <p:spPr/>
        <p:txBody>
          <a:bodyPr/>
          <a:lstStyle/>
          <a:p>
            <a:r>
              <a:rPr lang="en-US" dirty="0"/>
              <a:t>Core Operations</a:t>
            </a:r>
          </a:p>
        </p:txBody>
      </p:sp>
      <p:sp>
        <p:nvSpPr>
          <p:cNvPr id="4" name="Content Placeholder 1">
            <a:extLst>
              <a:ext uri="{FF2B5EF4-FFF2-40B4-BE49-F238E27FC236}">
                <a16:creationId xmlns:a16="http://schemas.microsoft.com/office/drawing/2014/main" id="{30CA4EAF-3903-2E4F-BE60-434B2605F8C1}"/>
              </a:ext>
            </a:extLst>
          </p:cNvPr>
          <p:cNvSpPr txBox="1">
            <a:spLocks/>
          </p:cNvSpPr>
          <p:nvPr/>
        </p:nvSpPr>
        <p:spPr>
          <a:xfrm>
            <a:off x="4982183" y="590550"/>
            <a:ext cx="4038600" cy="4038600"/>
          </a:xfrm>
          <a:prstGeom prst="rect">
            <a:avLst/>
          </a:prstGeom>
        </p:spPr>
        <p:txBody>
          <a:bodyPr/>
          <a:lstStyle>
            <a:lvl1pPr marL="342900" indent="-3429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1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16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14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t>More Advanced Concepts:</a:t>
            </a:r>
          </a:p>
          <a:p>
            <a:pPr lvl="1"/>
            <a:r>
              <a:rPr lang="en-US" dirty="0"/>
              <a:t>Limit</a:t>
            </a:r>
          </a:p>
          <a:p>
            <a:pPr lvl="1"/>
            <a:r>
              <a:rPr lang="en-US" dirty="0"/>
              <a:t>Sort</a:t>
            </a:r>
          </a:p>
          <a:p>
            <a:pPr lvl="1"/>
            <a:r>
              <a:rPr lang="en-US" dirty="0"/>
              <a:t>Aggregation Pipelines</a:t>
            </a:r>
          </a:p>
          <a:p>
            <a:pPr lvl="2"/>
            <a:r>
              <a:rPr lang="en-US" dirty="0"/>
              <a:t>Merge</a:t>
            </a:r>
          </a:p>
          <a:p>
            <a:pPr lvl="2"/>
            <a:r>
              <a:rPr lang="en-US" dirty="0"/>
              <a:t>Union</a:t>
            </a:r>
          </a:p>
          <a:p>
            <a:pPr lvl="2"/>
            <a:r>
              <a:rPr lang="en-US" dirty="0"/>
              <a:t>Lookup</a:t>
            </a:r>
          </a:p>
          <a:p>
            <a:pPr lvl="2"/>
            <a:r>
              <a:rPr lang="en-US" dirty="0"/>
              <a:t>Match</a:t>
            </a:r>
          </a:p>
          <a:p>
            <a:pPr lvl="2"/>
            <a:r>
              <a:rPr lang="en-US" dirty="0"/>
              <a:t>Merge</a:t>
            </a:r>
          </a:p>
          <a:p>
            <a:pPr lvl="2"/>
            <a:r>
              <a:rPr lang="en-US" dirty="0"/>
              <a:t>Sample</a:t>
            </a:r>
          </a:p>
          <a:p>
            <a:pPr lvl="2"/>
            <a:r>
              <a:rPr lang="en-US" dirty="0"/>
              <a:t>... ...</a:t>
            </a:r>
          </a:p>
        </p:txBody>
      </p:sp>
      <p:sp>
        <p:nvSpPr>
          <p:cNvPr id="5" name="TextBox 4">
            <a:extLst>
              <a:ext uri="{FF2B5EF4-FFF2-40B4-BE49-F238E27FC236}">
                <a16:creationId xmlns:a16="http://schemas.microsoft.com/office/drawing/2014/main" id="{85312B54-D860-A74E-8753-2B2788A628A4}"/>
              </a:ext>
            </a:extLst>
          </p:cNvPr>
          <p:cNvSpPr txBox="1"/>
          <p:nvPr/>
        </p:nvSpPr>
        <p:spPr>
          <a:xfrm>
            <a:off x="123217" y="4152840"/>
            <a:ext cx="8508419" cy="369332"/>
          </a:xfrm>
          <a:prstGeom prst="rect">
            <a:avLst/>
          </a:prstGeom>
          <a:noFill/>
        </p:spPr>
        <p:txBody>
          <a:bodyPr wrap="none" rtlCol="0">
            <a:spAutoFit/>
          </a:bodyPr>
          <a:lstStyle/>
          <a:p>
            <a:r>
              <a:rPr lang="en-US" dirty="0"/>
              <a:t>We will just cover the basics for now and may cover more things in HW or other lectures.</a:t>
            </a:r>
          </a:p>
        </p:txBody>
      </p:sp>
    </p:spTree>
    <p:extLst>
      <p:ext uri="{BB962C8B-B14F-4D97-AF65-F5344CB8AC3E}">
        <p14:creationId xmlns:p14="http://schemas.microsoft.com/office/powerpoint/2010/main" val="632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53B8B19-4E98-244F-A99C-EA014A5E8AD9}"/>
              </a:ext>
            </a:extLst>
          </p:cNvPr>
          <p:cNvSpPr>
            <a:spLocks noGrp="1"/>
          </p:cNvSpPr>
          <p:nvPr>
            <p:ph idx="1"/>
          </p:nvPr>
        </p:nvSpPr>
        <p:spPr>
          <a:xfrm>
            <a:off x="152400" y="590550"/>
            <a:ext cx="3581400" cy="4038600"/>
          </a:xfrm>
        </p:spPr>
        <p:txBody>
          <a:bodyPr/>
          <a:lstStyle/>
          <a:p>
            <a:r>
              <a:rPr lang="en-US" sz="1600" dirty="0"/>
              <a:t>Note:</a:t>
            </a:r>
          </a:p>
          <a:p>
            <a:pPr lvl="1"/>
            <a:r>
              <a:rPr lang="en-US" sz="1400" dirty="0"/>
              <a:t>MongoDB uses a more </a:t>
            </a:r>
            <a:r>
              <a:rPr lang="en-US" sz="1400" dirty="0" err="1"/>
              <a:t>pymysql</a:t>
            </a:r>
            <a:r>
              <a:rPr lang="en-US" sz="1400" dirty="0"/>
              <a:t> approach, e.g. an API, than pure declarative languages like SQL.</a:t>
            </a:r>
          </a:p>
          <a:p>
            <a:pPr lvl="1"/>
            <a:r>
              <a:rPr lang="en-US" sz="1400" dirty="0"/>
              <a:t>The parameters for find() are where the declarative language appears.</a:t>
            </a:r>
          </a:p>
          <a:p>
            <a:r>
              <a:rPr lang="en-US" sz="1600" dirty="0"/>
              <a:t>The basic forms of find() and </a:t>
            </a:r>
            <a:r>
              <a:rPr lang="en-US" sz="1600" dirty="0" err="1"/>
              <a:t>find_one</a:t>
            </a:r>
            <a:r>
              <a:rPr lang="en-US" sz="1600" dirty="0"/>
              <a:t>() have two parameters:</a:t>
            </a:r>
          </a:p>
          <a:p>
            <a:pPr lvl="1"/>
            <a:r>
              <a:rPr lang="en-US" sz="1400" i="1" dirty="0"/>
              <a:t>filter expression</a:t>
            </a:r>
          </a:p>
          <a:p>
            <a:pPr lvl="1"/>
            <a:r>
              <a:rPr lang="en-US" sz="1400" i="1" dirty="0"/>
              <a:t>Project expression</a:t>
            </a:r>
          </a:p>
          <a:p>
            <a:r>
              <a:rPr lang="en-US" sz="1600" dirty="0"/>
              <a:t>You can use the Compass tool</a:t>
            </a:r>
            <a:br>
              <a:rPr lang="en-US" sz="1600" dirty="0"/>
            </a:br>
            <a:r>
              <a:rPr lang="en-US" sz="1600" dirty="0"/>
              <a:t>and screen captures for some HW and exam answers.</a:t>
            </a:r>
          </a:p>
          <a:p>
            <a:r>
              <a:rPr lang="en-US" sz="1600" dirty="0"/>
              <a:t>What if I want the answer in a </a:t>
            </a:r>
            <a:r>
              <a:rPr lang="en-US" sz="1600" dirty="0" err="1"/>
              <a:t>Jupyter</a:t>
            </a:r>
            <a:r>
              <a:rPr lang="en-US" sz="1600" dirty="0"/>
              <a:t> Notebook?</a:t>
            </a:r>
          </a:p>
        </p:txBody>
      </p:sp>
      <p:sp>
        <p:nvSpPr>
          <p:cNvPr id="3" name="Title 2">
            <a:extLst>
              <a:ext uri="{FF2B5EF4-FFF2-40B4-BE49-F238E27FC236}">
                <a16:creationId xmlns:a16="http://schemas.microsoft.com/office/drawing/2014/main" id="{BF5FD407-0A61-FD4E-9E29-AED6BFBCA6CC}"/>
              </a:ext>
            </a:extLst>
          </p:cNvPr>
          <p:cNvSpPr>
            <a:spLocks noGrp="1"/>
          </p:cNvSpPr>
          <p:nvPr>
            <p:ph type="title"/>
          </p:nvPr>
        </p:nvSpPr>
        <p:spPr/>
        <p:txBody>
          <a:bodyPr/>
          <a:lstStyle/>
          <a:p>
            <a:r>
              <a:rPr lang="en-US" dirty="0"/>
              <a:t>find()</a:t>
            </a:r>
          </a:p>
        </p:txBody>
      </p:sp>
      <p:pic>
        <p:nvPicPr>
          <p:cNvPr id="4" name="Picture 3">
            <a:extLst>
              <a:ext uri="{FF2B5EF4-FFF2-40B4-BE49-F238E27FC236}">
                <a16:creationId xmlns:a16="http://schemas.microsoft.com/office/drawing/2014/main" id="{51DF943A-2D33-4741-9ECF-A17B6AAB17E6}"/>
              </a:ext>
            </a:extLst>
          </p:cNvPr>
          <p:cNvPicPr>
            <a:picLocks noChangeAspect="1"/>
          </p:cNvPicPr>
          <p:nvPr/>
        </p:nvPicPr>
        <p:blipFill>
          <a:blip r:embed="rId2"/>
          <a:stretch>
            <a:fillRect/>
          </a:stretch>
        </p:blipFill>
        <p:spPr>
          <a:xfrm>
            <a:off x="3819227" y="361950"/>
            <a:ext cx="5183722" cy="3943350"/>
          </a:xfrm>
          <a:prstGeom prst="rect">
            <a:avLst/>
          </a:prstGeom>
        </p:spPr>
      </p:pic>
    </p:spTree>
    <p:extLst>
      <p:ext uri="{BB962C8B-B14F-4D97-AF65-F5344CB8AC3E}">
        <p14:creationId xmlns:p14="http://schemas.microsoft.com/office/powerpoint/2010/main" val="587400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7B9CF9-0748-514A-B06D-00D55E267069}"/>
              </a:ext>
            </a:extLst>
          </p:cNvPr>
          <p:cNvSpPr>
            <a:spLocks noGrp="1"/>
          </p:cNvSpPr>
          <p:nvPr>
            <p:ph type="title"/>
          </p:nvPr>
        </p:nvSpPr>
        <p:spPr/>
        <p:txBody>
          <a:bodyPr/>
          <a:lstStyle/>
          <a:p>
            <a:r>
              <a:rPr lang="en-US" dirty="0"/>
              <a:t>Generate Code</a:t>
            </a:r>
          </a:p>
        </p:txBody>
      </p:sp>
      <p:pic>
        <p:nvPicPr>
          <p:cNvPr id="7" name="Picture 6">
            <a:extLst>
              <a:ext uri="{FF2B5EF4-FFF2-40B4-BE49-F238E27FC236}">
                <a16:creationId xmlns:a16="http://schemas.microsoft.com/office/drawing/2014/main" id="{A6819762-174E-7049-94A5-9BDE51BB73C2}"/>
              </a:ext>
            </a:extLst>
          </p:cNvPr>
          <p:cNvPicPr>
            <a:picLocks noChangeAspect="1"/>
          </p:cNvPicPr>
          <p:nvPr/>
        </p:nvPicPr>
        <p:blipFill>
          <a:blip r:embed="rId2"/>
          <a:stretch>
            <a:fillRect/>
          </a:stretch>
        </p:blipFill>
        <p:spPr>
          <a:xfrm>
            <a:off x="35668" y="563197"/>
            <a:ext cx="6565309" cy="4017106"/>
          </a:xfrm>
          <a:prstGeom prst="rect">
            <a:avLst/>
          </a:prstGeom>
        </p:spPr>
      </p:pic>
      <p:sp>
        <p:nvSpPr>
          <p:cNvPr id="8" name="Rectangle 7">
            <a:extLst>
              <a:ext uri="{FF2B5EF4-FFF2-40B4-BE49-F238E27FC236}">
                <a16:creationId xmlns:a16="http://schemas.microsoft.com/office/drawing/2014/main" id="{9E70E515-DBEF-ED40-B9F0-947C9C7D9F27}"/>
              </a:ext>
            </a:extLst>
          </p:cNvPr>
          <p:cNvSpPr/>
          <p:nvPr/>
        </p:nvSpPr>
        <p:spPr>
          <a:xfrm>
            <a:off x="6324600" y="1276350"/>
            <a:ext cx="381000" cy="2286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CF8EB7F-B5A8-8B4B-97E8-45F42F976A33}"/>
              </a:ext>
            </a:extLst>
          </p:cNvPr>
          <p:cNvSpPr txBox="1"/>
          <p:nvPr/>
        </p:nvSpPr>
        <p:spPr>
          <a:xfrm>
            <a:off x="6674796" y="1674218"/>
            <a:ext cx="2549096" cy="1815882"/>
          </a:xfrm>
          <a:prstGeom prst="rect">
            <a:avLst/>
          </a:prstGeom>
          <a:noFill/>
        </p:spPr>
        <p:txBody>
          <a:bodyPr wrap="none" rtlCol="0">
            <a:spAutoFit/>
          </a:bodyPr>
          <a:lstStyle/>
          <a:p>
            <a:pPr marL="285750" indent="-285750">
              <a:buFont typeface="Arial" panose="020B0604020202020204" pitchFamily="34" charset="0"/>
              <a:buChar char="•"/>
            </a:pPr>
            <a:r>
              <a:rPr lang="en-US" sz="1400" dirty="0"/>
              <a:t>Choose Export to Language.</a:t>
            </a:r>
          </a:p>
          <a:p>
            <a:pPr marL="285750" indent="-285750">
              <a:buFont typeface="Arial" panose="020B0604020202020204" pitchFamily="34" charset="0"/>
              <a:buChar char="•"/>
            </a:pPr>
            <a:r>
              <a:rPr lang="en-US" sz="1400" dirty="0"/>
              <a:t>Copy into the notebook.</a:t>
            </a:r>
          </a:p>
          <a:p>
            <a:pPr marL="285750" indent="-285750">
              <a:buFont typeface="Arial" panose="020B0604020202020204" pitchFamily="34" charset="0"/>
              <a:buChar char="•"/>
            </a:pPr>
            <a:r>
              <a:rPr lang="en-US" sz="1400" dirty="0"/>
              <a:t>The export has an option</a:t>
            </a:r>
            <a:br>
              <a:rPr lang="en-US" sz="1400" dirty="0"/>
            </a:br>
            <a:r>
              <a:rPr lang="en-US" sz="1400" dirty="0"/>
              <a:t>to include all the connection</a:t>
            </a:r>
            <a:br>
              <a:rPr lang="en-US" sz="1400" dirty="0"/>
            </a:br>
            <a:r>
              <a:rPr lang="en-US" sz="1400" dirty="0"/>
              <a:t>setup, choosing DB, ...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solidFill>
                  <a:srgbClr val="FF0000"/>
                </a:solidFill>
              </a:rPr>
              <a:t>Switch to Notebook</a:t>
            </a:r>
          </a:p>
        </p:txBody>
      </p:sp>
    </p:spTree>
    <p:extLst>
      <p:ext uri="{BB962C8B-B14F-4D97-AF65-F5344CB8AC3E}">
        <p14:creationId xmlns:p14="http://schemas.microsoft.com/office/powerpoint/2010/main" val="31857557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Tree>
    <p:extLst>
      <p:ext uri="{BB962C8B-B14F-4D97-AF65-F5344CB8AC3E}">
        <p14:creationId xmlns:p14="http://schemas.microsoft.com/office/powerpoint/2010/main" val="25737947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9B5D183-EB42-D54C-983D-C8F810BC79E5}"/>
              </a:ext>
            </a:extLst>
          </p:cNvPr>
          <p:cNvSpPr>
            <a:spLocks noGrp="1"/>
          </p:cNvSpPr>
          <p:nvPr>
            <p:ph idx="1"/>
          </p:nvPr>
        </p:nvSpPr>
        <p:spPr>
          <a:xfrm>
            <a:off x="4876800" y="590550"/>
            <a:ext cx="4114800" cy="4038600"/>
          </a:xfrm>
        </p:spPr>
        <p:txBody>
          <a:bodyPr/>
          <a:lstStyle/>
          <a:p>
            <a:r>
              <a:rPr lang="en-US" sz="1800" dirty="0"/>
              <a:t>The query returns documents</a:t>
            </a:r>
            <a:br>
              <a:rPr lang="en-US" sz="1800" dirty="0"/>
            </a:br>
            <a:r>
              <a:rPr lang="en-US" sz="1800" dirty="0"/>
              <a:t>that match.</a:t>
            </a:r>
          </a:p>
          <a:p>
            <a:pPr lvl="1"/>
            <a:r>
              <a:rPr lang="en-US" sz="1600" dirty="0"/>
              <a:t>The document is “Large” and has</a:t>
            </a:r>
            <a:br>
              <a:rPr lang="en-US" sz="1600" dirty="0"/>
            </a:br>
            <a:r>
              <a:rPr lang="en-US" sz="1600" dirty="0"/>
              <a:t>and episodes and seasons.</a:t>
            </a:r>
          </a:p>
          <a:p>
            <a:pPr lvl="1"/>
            <a:r>
              <a:rPr lang="en-US" sz="1600" dirty="0"/>
              <a:t>If you do a $project requesting</a:t>
            </a:r>
            <a:br>
              <a:rPr lang="en-US" sz="1600" dirty="0"/>
            </a:br>
            <a:r>
              <a:rPr lang="en-US" sz="1600" dirty="0"/>
              <a:t>episodes/episode content,</a:t>
            </a:r>
          </a:p>
          <a:p>
            <a:pPr lvl="2"/>
            <a:r>
              <a:rPr lang="en-US" sz="1400" dirty="0"/>
              <a:t>You get all episodes in the documents that match.</a:t>
            </a:r>
          </a:p>
          <a:p>
            <a:pPr lvl="2"/>
            <a:r>
              <a:rPr lang="en-US" sz="1400" dirty="0"/>
              <a:t>Not just the episodes with the scene/location.</a:t>
            </a:r>
          </a:p>
          <a:p>
            <a:pPr lvl="2"/>
            <a:r>
              <a:rPr lang="en-US" sz="1400" dirty="0"/>
              <a:t>Projecting array elements from arrays whose elements are arrays is complex and baffling.</a:t>
            </a:r>
          </a:p>
          <a:p>
            <a:r>
              <a:rPr lang="en-US" sz="1800" dirty="0"/>
              <a:t>You also get back something (a cursor) that is </a:t>
            </a:r>
            <a:r>
              <a:rPr lang="en-US" sz="1800" dirty="0" err="1"/>
              <a:t>iterable</a:t>
            </a:r>
            <a:r>
              <a:rPr lang="en-US" sz="1800" dirty="0"/>
              <a:t>.</a:t>
            </a:r>
          </a:p>
        </p:txBody>
      </p:sp>
      <p:sp>
        <p:nvSpPr>
          <p:cNvPr id="3" name="Title 2">
            <a:extLst>
              <a:ext uri="{FF2B5EF4-FFF2-40B4-BE49-F238E27FC236}">
                <a16:creationId xmlns:a16="http://schemas.microsoft.com/office/drawing/2014/main" id="{4B9B3AFC-275E-8942-9885-AC8B8FD5050E}"/>
              </a:ext>
            </a:extLst>
          </p:cNvPr>
          <p:cNvSpPr>
            <a:spLocks noGrp="1"/>
          </p:cNvSpPr>
          <p:nvPr>
            <p:ph type="title"/>
          </p:nvPr>
        </p:nvSpPr>
        <p:spPr/>
        <p:txBody>
          <a:bodyPr/>
          <a:lstStyle/>
          <a:p>
            <a:r>
              <a:rPr lang="en-US" dirty="0"/>
              <a:t>Result is not Quite You Expect</a:t>
            </a:r>
          </a:p>
        </p:txBody>
      </p:sp>
      <p:pic>
        <p:nvPicPr>
          <p:cNvPr id="4" name="Picture 3">
            <a:extLst>
              <a:ext uri="{FF2B5EF4-FFF2-40B4-BE49-F238E27FC236}">
                <a16:creationId xmlns:a16="http://schemas.microsoft.com/office/drawing/2014/main" id="{E7812136-D7BB-8640-9F02-5CE2CA70F202}"/>
              </a:ext>
            </a:extLst>
          </p:cNvPr>
          <p:cNvPicPr>
            <a:picLocks noChangeAspect="1"/>
          </p:cNvPicPr>
          <p:nvPr/>
        </p:nvPicPr>
        <p:blipFill>
          <a:blip r:embed="rId2"/>
          <a:stretch>
            <a:fillRect/>
          </a:stretch>
        </p:blipFill>
        <p:spPr>
          <a:xfrm>
            <a:off x="76200" y="514350"/>
            <a:ext cx="4749886" cy="3536132"/>
          </a:xfrm>
          <a:prstGeom prst="rect">
            <a:avLst/>
          </a:prstGeom>
        </p:spPr>
      </p:pic>
      <p:sp>
        <p:nvSpPr>
          <p:cNvPr id="2" name="Rounded Rectangle 1">
            <a:extLst>
              <a:ext uri="{FF2B5EF4-FFF2-40B4-BE49-F238E27FC236}">
                <a16:creationId xmlns:a16="http://schemas.microsoft.com/office/drawing/2014/main" id="{12C8B437-7C2E-784A-8C7A-3F3EF2F58F8F}"/>
              </a:ext>
            </a:extLst>
          </p:cNvPr>
          <p:cNvSpPr/>
          <p:nvPr/>
        </p:nvSpPr>
        <p:spPr>
          <a:xfrm>
            <a:off x="1676400" y="1518091"/>
            <a:ext cx="4419600" cy="2183518"/>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200" dirty="0"/>
              <a:t>Net for HWs and exams:</a:t>
            </a:r>
          </a:p>
          <a:p>
            <a:pPr marL="171450" indent="-171450">
              <a:buFont typeface="Arial" panose="020B0604020202020204" pitchFamily="34" charset="0"/>
              <a:buChar char="•"/>
            </a:pPr>
            <a:r>
              <a:rPr lang="en-US" sz="1200" dirty="0"/>
              <a:t>We will keep the queries simple.</a:t>
            </a:r>
          </a:p>
          <a:p>
            <a:pPr marL="171450" indent="-171450">
              <a:buFont typeface="Arial" panose="020B0604020202020204" pitchFamily="34" charset="0"/>
              <a:buChar char="•"/>
            </a:pPr>
            <a:r>
              <a:rPr lang="en-US" sz="1200" dirty="0"/>
              <a:t>The language is as complex as SQL, and we spent</a:t>
            </a:r>
            <a:br>
              <a:rPr lang="en-US" sz="1200" dirty="0"/>
            </a:br>
            <a:r>
              <a:rPr lang="en-US" sz="1200" dirty="0"/>
              <a:t>several weeks on the language.</a:t>
            </a:r>
          </a:p>
          <a:p>
            <a:pPr marL="171450" indent="-171450">
              <a:buFont typeface="Arial" panose="020B0604020202020204" pitchFamily="34" charset="0"/>
              <a:buChar char="•"/>
            </a:pPr>
            <a:r>
              <a:rPr lang="en-US" sz="1200" dirty="0"/>
              <a:t>Let’s take a look in the </a:t>
            </a:r>
            <a:r>
              <a:rPr lang="en-US" sz="1200" dirty="0" err="1"/>
              <a:t>Jupyter</a:t>
            </a:r>
            <a:r>
              <a:rPr lang="en-US" sz="1200" dirty="0"/>
              <a:t> Notebook on</a:t>
            </a:r>
            <a:br>
              <a:rPr lang="en-US" sz="1200" dirty="0"/>
            </a:br>
            <a:r>
              <a:rPr lang="en-US" sz="1200" dirty="0"/>
              <a:t>some create and insert functions.</a:t>
            </a:r>
            <a:br>
              <a:rPr lang="en-US" sz="1200" dirty="0"/>
            </a:br>
            <a:endParaRPr lang="en-US" sz="1200" dirty="0"/>
          </a:p>
          <a:p>
            <a:pPr marL="171450" indent="-171450">
              <a:buFont typeface="Arial" panose="020B0604020202020204" pitchFamily="34" charset="0"/>
              <a:buChar char="•"/>
            </a:pPr>
            <a:r>
              <a:rPr lang="en-US" sz="1200" dirty="0"/>
              <a:t>But, first, the </a:t>
            </a:r>
            <a:r>
              <a:rPr lang="en-US" sz="1200" dirty="0" err="1"/>
              <a:t>datamodel</a:t>
            </a:r>
            <a:r>
              <a:rPr lang="en-US" sz="1200" dirty="0"/>
              <a:t> impedance mismatch concept.</a:t>
            </a:r>
          </a:p>
        </p:txBody>
      </p:sp>
    </p:spTree>
    <p:extLst>
      <p:ext uri="{BB962C8B-B14F-4D97-AF65-F5344CB8AC3E}">
        <p14:creationId xmlns:p14="http://schemas.microsoft.com/office/powerpoint/2010/main" val="1921444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B38E6-5363-474E-AEF0-83584F98F195}"/>
              </a:ext>
            </a:extLst>
          </p:cNvPr>
          <p:cNvSpPr>
            <a:spLocks noGrp="1"/>
          </p:cNvSpPr>
          <p:nvPr>
            <p:ph type="title"/>
          </p:nvPr>
        </p:nvSpPr>
        <p:spPr/>
        <p:txBody>
          <a:bodyPr/>
          <a:lstStyle/>
          <a:p>
            <a:r>
              <a:rPr lang="en-US" dirty="0"/>
              <a:t>More Fun – Data Types</a:t>
            </a:r>
          </a:p>
        </p:txBody>
      </p:sp>
      <p:pic>
        <p:nvPicPr>
          <p:cNvPr id="4" name="Picture 3">
            <a:extLst>
              <a:ext uri="{FF2B5EF4-FFF2-40B4-BE49-F238E27FC236}">
                <a16:creationId xmlns:a16="http://schemas.microsoft.com/office/drawing/2014/main" id="{3FA3519E-89BB-6F49-B62D-ABC6307489B3}"/>
              </a:ext>
            </a:extLst>
          </p:cNvPr>
          <p:cNvPicPr>
            <a:picLocks noChangeAspect="1"/>
          </p:cNvPicPr>
          <p:nvPr/>
        </p:nvPicPr>
        <p:blipFill>
          <a:blip r:embed="rId2"/>
          <a:stretch>
            <a:fillRect/>
          </a:stretch>
        </p:blipFill>
        <p:spPr>
          <a:xfrm>
            <a:off x="76200" y="536629"/>
            <a:ext cx="4346503" cy="4070242"/>
          </a:xfrm>
          <a:prstGeom prst="rect">
            <a:avLst/>
          </a:prstGeom>
        </p:spPr>
      </p:pic>
      <p:sp>
        <p:nvSpPr>
          <p:cNvPr id="5" name="Rounded Rectangle 4">
            <a:extLst>
              <a:ext uri="{FF2B5EF4-FFF2-40B4-BE49-F238E27FC236}">
                <a16:creationId xmlns:a16="http://schemas.microsoft.com/office/drawing/2014/main" id="{DA8F159D-B045-5747-8A38-3549E3FE931C}"/>
              </a:ext>
            </a:extLst>
          </p:cNvPr>
          <p:cNvSpPr/>
          <p:nvPr/>
        </p:nvSpPr>
        <p:spPr>
          <a:xfrm>
            <a:off x="5037307" y="3429626"/>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SQL</a:t>
            </a:r>
          </a:p>
        </p:txBody>
      </p:sp>
      <p:sp>
        <p:nvSpPr>
          <p:cNvPr id="6" name="Rounded Rectangle 5">
            <a:extLst>
              <a:ext uri="{FF2B5EF4-FFF2-40B4-BE49-F238E27FC236}">
                <a16:creationId xmlns:a16="http://schemas.microsoft.com/office/drawing/2014/main" id="{3A2950B0-9D26-164B-9831-BA6270B79A4D}"/>
              </a:ext>
            </a:extLst>
          </p:cNvPr>
          <p:cNvSpPr/>
          <p:nvPr/>
        </p:nvSpPr>
        <p:spPr>
          <a:xfrm>
            <a:off x="7475707" y="34099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MongoDB</a:t>
            </a:r>
          </a:p>
        </p:txBody>
      </p:sp>
      <p:sp>
        <p:nvSpPr>
          <p:cNvPr id="7" name="Rounded Rectangle 6">
            <a:extLst>
              <a:ext uri="{FF2B5EF4-FFF2-40B4-BE49-F238E27FC236}">
                <a16:creationId xmlns:a16="http://schemas.microsoft.com/office/drawing/2014/main" id="{2E0735AB-21E9-B24C-9CE8-24BAA4FAB130}"/>
              </a:ext>
            </a:extLst>
          </p:cNvPr>
          <p:cNvSpPr/>
          <p:nvPr/>
        </p:nvSpPr>
        <p:spPr>
          <a:xfrm>
            <a:off x="5034064" y="2190749"/>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pymysql</a:t>
            </a:r>
            <a:endParaRPr lang="en-US" dirty="0"/>
          </a:p>
        </p:txBody>
      </p:sp>
      <p:sp>
        <p:nvSpPr>
          <p:cNvPr id="8" name="Rounded Rectangle 7">
            <a:extLst>
              <a:ext uri="{FF2B5EF4-FFF2-40B4-BE49-F238E27FC236}">
                <a16:creationId xmlns:a16="http://schemas.microsoft.com/office/drawing/2014/main" id="{0681D5EB-CBE1-DA42-87D7-5915DB94C527}"/>
              </a:ext>
            </a:extLst>
          </p:cNvPr>
          <p:cNvSpPr/>
          <p:nvPr/>
        </p:nvSpPr>
        <p:spPr>
          <a:xfrm>
            <a:off x="6233809" y="961913"/>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Python</a:t>
            </a:r>
          </a:p>
        </p:txBody>
      </p:sp>
      <p:sp>
        <p:nvSpPr>
          <p:cNvPr id="9" name="Rounded Rectangle 8">
            <a:extLst>
              <a:ext uri="{FF2B5EF4-FFF2-40B4-BE49-F238E27FC236}">
                <a16:creationId xmlns:a16="http://schemas.microsoft.com/office/drawing/2014/main" id="{B9A98FB8-56A7-FB4D-AAF1-2A50959BBC61}"/>
              </a:ext>
            </a:extLst>
          </p:cNvPr>
          <p:cNvSpPr/>
          <p:nvPr/>
        </p:nvSpPr>
        <p:spPr>
          <a:xfrm>
            <a:off x="7467600" y="2114550"/>
            <a:ext cx="1219200" cy="533400"/>
          </a:xfrm>
          <a:prstGeom prst="roundRect">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pymongo</a:t>
            </a:r>
            <a:endParaRPr lang="en-US" dirty="0"/>
          </a:p>
        </p:txBody>
      </p:sp>
      <p:sp>
        <p:nvSpPr>
          <p:cNvPr id="10" name="Up Arrow 9">
            <a:extLst>
              <a:ext uri="{FF2B5EF4-FFF2-40B4-BE49-F238E27FC236}">
                <a16:creationId xmlns:a16="http://schemas.microsoft.com/office/drawing/2014/main" id="{8E9AE6AC-01CE-594D-9D89-2F2DEE68786A}"/>
              </a:ext>
            </a:extLst>
          </p:cNvPr>
          <p:cNvSpPr/>
          <p:nvPr/>
        </p:nvSpPr>
        <p:spPr>
          <a:xfrm>
            <a:off x="5568204" y="2724149"/>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EEB87A13-1628-C440-92C8-95042B901A06}"/>
              </a:ext>
            </a:extLst>
          </p:cNvPr>
          <p:cNvSpPr/>
          <p:nvPr/>
        </p:nvSpPr>
        <p:spPr>
          <a:xfrm rot="10800000">
            <a:off x="7962900" y="2707531"/>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49A042B7-0270-A44E-9FB8-EDD5166CB509}"/>
              </a:ext>
            </a:extLst>
          </p:cNvPr>
          <p:cNvSpPr/>
          <p:nvPr/>
        </p:nvSpPr>
        <p:spPr>
          <a:xfrm rot="2591794">
            <a:off x="5894353" y="1458115"/>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AF010D5F-BFAA-494A-8188-7CB1D9008390}"/>
              </a:ext>
            </a:extLst>
          </p:cNvPr>
          <p:cNvSpPr/>
          <p:nvPr/>
        </p:nvSpPr>
        <p:spPr>
          <a:xfrm rot="8519336">
            <a:off x="7480303" y="1458114"/>
            <a:ext cx="228600" cy="685801"/>
          </a:xfrm>
          <a:prstGeom prst="upArrow">
            <a:avLst/>
          </a:prstGeom>
          <a:solidFill>
            <a:srgbClr val="0070C0"/>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6987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W4111-2024F-7-Module-II-NoSql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E085F8-CF44-1B4D-B00C-BC585399A1F0}"/>
              </a:ext>
            </a:extLst>
          </p:cNvPr>
          <p:cNvSpPr>
            <a:spLocks noGrp="1"/>
          </p:cNvSpPr>
          <p:nvPr>
            <p:ph idx="1"/>
          </p:nvPr>
        </p:nvSpPr>
        <p:spPr/>
        <p:txBody>
          <a:bodyPr/>
          <a:lstStyle/>
          <a:p>
            <a:r>
              <a:rPr lang="en-US" sz="1600" dirty="0"/>
              <a:t>Create:</a:t>
            </a:r>
          </a:p>
          <a:p>
            <a:pPr lvl="1"/>
            <a:r>
              <a:rPr lang="en-US" sz="1400" dirty="0" err="1"/>
              <a:t>db.collection.insertOne</a:t>
            </a:r>
            <a:r>
              <a:rPr lang="en-US" sz="1400" dirty="0"/>
              <a:t>() </a:t>
            </a:r>
          </a:p>
          <a:p>
            <a:pPr lvl="1"/>
            <a:r>
              <a:rPr lang="en-US" sz="1400" dirty="0" err="1"/>
              <a:t>db.collection.insertMany</a:t>
            </a:r>
            <a:r>
              <a:rPr lang="en-US" sz="1400" dirty="0"/>
              <a:t>() </a:t>
            </a:r>
          </a:p>
          <a:p>
            <a:r>
              <a:rPr lang="en-US" sz="1600" dirty="0"/>
              <a:t>Retrieve:</a:t>
            </a:r>
          </a:p>
          <a:p>
            <a:pPr lvl="1"/>
            <a:r>
              <a:rPr lang="en-US" sz="1400" dirty="0" err="1"/>
              <a:t>db.collection.find</a:t>
            </a:r>
            <a:r>
              <a:rPr lang="en-US" sz="1400" dirty="0"/>
              <a:t>()</a:t>
            </a:r>
          </a:p>
          <a:p>
            <a:pPr lvl="1"/>
            <a:r>
              <a:rPr lang="en-US" sz="1400" dirty="0" err="1"/>
              <a:t>db.collection.findOne</a:t>
            </a:r>
            <a:r>
              <a:rPr lang="en-US" sz="1400" dirty="0"/>
              <a:t>()</a:t>
            </a:r>
          </a:p>
          <a:p>
            <a:pPr lvl="1"/>
            <a:r>
              <a:rPr lang="en-US" sz="1400" dirty="0" err="1"/>
              <a:t>db.collection.findOneAndUpdate</a:t>
            </a:r>
            <a:r>
              <a:rPr lang="en-US" sz="1400" dirty="0"/>
              <a:t>()</a:t>
            </a:r>
          </a:p>
          <a:p>
            <a:pPr lvl="1"/>
            <a:r>
              <a:rPr lang="en-US" sz="1400" dirty="0"/>
              <a:t>... ..</a:t>
            </a:r>
          </a:p>
          <a:p>
            <a:r>
              <a:rPr lang="en-US" sz="1600" dirty="0"/>
              <a:t>Update:</a:t>
            </a:r>
          </a:p>
          <a:p>
            <a:pPr lvl="1"/>
            <a:r>
              <a:rPr lang="en-US" sz="1400" dirty="0" err="1"/>
              <a:t>db.collection.updateOne</a:t>
            </a:r>
            <a:r>
              <a:rPr lang="en-US" sz="1400" dirty="0"/>
              <a:t>() </a:t>
            </a:r>
          </a:p>
          <a:p>
            <a:pPr lvl="1"/>
            <a:r>
              <a:rPr lang="en-US" sz="1400" dirty="0" err="1"/>
              <a:t>db.collection.updateMany</a:t>
            </a:r>
            <a:r>
              <a:rPr lang="en-US" sz="1400" dirty="0"/>
              <a:t>() </a:t>
            </a:r>
          </a:p>
          <a:p>
            <a:pPr lvl="1"/>
            <a:r>
              <a:rPr lang="en-US" sz="1400" dirty="0" err="1"/>
              <a:t>db.collection.replaceOne</a:t>
            </a:r>
            <a:r>
              <a:rPr lang="en-US" sz="1400" dirty="0"/>
              <a:t>() </a:t>
            </a:r>
          </a:p>
          <a:p>
            <a:r>
              <a:rPr lang="en-US" sz="1600" dirty="0"/>
              <a:t>Delete:</a:t>
            </a:r>
          </a:p>
          <a:p>
            <a:pPr lvl="1"/>
            <a:r>
              <a:rPr lang="en-US" sz="1400" dirty="0" err="1"/>
              <a:t>db.collection.deleteOne</a:t>
            </a:r>
            <a:r>
              <a:rPr lang="en-US" sz="1400" dirty="0"/>
              <a:t>()</a:t>
            </a:r>
          </a:p>
          <a:p>
            <a:pPr lvl="1"/>
            <a:r>
              <a:rPr lang="en-US" sz="1400" dirty="0" err="1"/>
              <a:t>db.collection.deleteMany</a:t>
            </a:r>
            <a:r>
              <a:rPr lang="en-US" sz="1400" dirty="0"/>
              <a:t>()</a:t>
            </a:r>
          </a:p>
          <a:p>
            <a:endParaRPr lang="en-US" sz="1600" dirty="0"/>
          </a:p>
          <a:p>
            <a:endParaRPr lang="en-US" sz="1600" dirty="0"/>
          </a:p>
          <a:p>
            <a:endParaRPr lang="en-US" sz="1600" dirty="0"/>
          </a:p>
        </p:txBody>
      </p:sp>
      <p:sp>
        <p:nvSpPr>
          <p:cNvPr id="3" name="Title 2">
            <a:extLst>
              <a:ext uri="{FF2B5EF4-FFF2-40B4-BE49-F238E27FC236}">
                <a16:creationId xmlns:a16="http://schemas.microsoft.com/office/drawing/2014/main" id="{5C54A582-9859-F74F-8F83-75F617275552}"/>
              </a:ext>
            </a:extLst>
          </p:cNvPr>
          <p:cNvSpPr>
            <a:spLocks noGrp="1"/>
          </p:cNvSpPr>
          <p:nvPr>
            <p:ph type="title"/>
          </p:nvPr>
        </p:nvSpPr>
        <p:spPr/>
        <p:txBody>
          <a:bodyPr/>
          <a:lstStyle/>
          <a:p>
            <a:r>
              <a:rPr lang="en-US" dirty="0"/>
              <a:t>(Some) MongoDB CRUD Operations</a:t>
            </a:r>
          </a:p>
        </p:txBody>
      </p:sp>
      <p:sp>
        <p:nvSpPr>
          <p:cNvPr id="4" name="TextBox 3">
            <a:extLst>
              <a:ext uri="{FF2B5EF4-FFF2-40B4-BE49-F238E27FC236}">
                <a16:creationId xmlns:a16="http://schemas.microsoft.com/office/drawing/2014/main" id="{14AB8ADD-54A3-C647-BC1A-51BC68FD5285}"/>
              </a:ext>
            </a:extLst>
          </p:cNvPr>
          <p:cNvSpPr txBox="1"/>
          <p:nvPr/>
        </p:nvSpPr>
        <p:spPr>
          <a:xfrm>
            <a:off x="4038600" y="666750"/>
            <a:ext cx="3939412" cy="923330"/>
          </a:xfrm>
          <a:prstGeom prst="rect">
            <a:avLst/>
          </a:prstGeom>
          <a:noFill/>
        </p:spPr>
        <p:txBody>
          <a:bodyPr wrap="none" rtlCol="0">
            <a:spAutoFit/>
          </a:bodyPr>
          <a:lstStyle/>
          <a:p>
            <a:r>
              <a:rPr lang="en-US" dirty="0" err="1"/>
              <a:t>pymongo</a:t>
            </a:r>
            <a:r>
              <a:rPr lang="en-US" dirty="0"/>
              <a:t> maps the camel case to _, e.g.</a:t>
            </a:r>
          </a:p>
          <a:p>
            <a:pPr marL="742950" lvl="1" indent="-285750">
              <a:buFont typeface="Arial" panose="020B0604020202020204" pitchFamily="34" charset="0"/>
              <a:buChar char="•"/>
            </a:pPr>
            <a:r>
              <a:rPr lang="en-US" dirty="0" err="1"/>
              <a:t>findOne</a:t>
            </a:r>
            <a:r>
              <a:rPr lang="en-US" dirty="0"/>
              <a:t>()</a:t>
            </a:r>
          </a:p>
          <a:p>
            <a:pPr marL="742950" lvl="1" indent="-285750">
              <a:buFont typeface="Arial" panose="020B0604020202020204" pitchFamily="34" charset="0"/>
              <a:buChar char="•"/>
            </a:pPr>
            <a:r>
              <a:rPr lang="en-US" dirty="0" err="1"/>
              <a:t>find_one</a:t>
            </a:r>
            <a:r>
              <a:rPr lang="en-US" dirty="0"/>
              <a:t>() </a:t>
            </a:r>
          </a:p>
        </p:txBody>
      </p:sp>
      <p:sp>
        <p:nvSpPr>
          <p:cNvPr id="5" name="TextBox 4">
            <a:extLst>
              <a:ext uri="{FF2B5EF4-FFF2-40B4-BE49-F238E27FC236}">
                <a16:creationId xmlns:a16="http://schemas.microsoft.com/office/drawing/2014/main" id="{5C7C2AF2-28B1-F64C-B272-909619B023D3}"/>
              </a:ext>
            </a:extLst>
          </p:cNvPr>
          <p:cNvSpPr txBox="1"/>
          <p:nvPr/>
        </p:nvSpPr>
        <p:spPr>
          <a:xfrm>
            <a:off x="3581400" y="1963519"/>
            <a:ext cx="5492786" cy="1200329"/>
          </a:xfrm>
          <a:prstGeom prst="rect">
            <a:avLst/>
          </a:prstGeom>
          <a:noFill/>
        </p:spPr>
        <p:txBody>
          <a:bodyPr wrap="none" rtlCol="0">
            <a:spAutoFit/>
          </a:bodyPr>
          <a:lstStyle/>
          <a:p>
            <a:r>
              <a:rPr lang="en-US" dirty="0"/>
              <a:t>There are good online tutorials:</a:t>
            </a:r>
          </a:p>
          <a:p>
            <a:pPr marL="285750" indent="-285750">
              <a:buFont typeface="Arial" panose="020B0604020202020204" pitchFamily="34" charset="0"/>
              <a:buChar char="•"/>
            </a:pPr>
            <a:r>
              <a:rPr lang="en-US" dirty="0">
                <a:hlinkClick r:id="rId2"/>
              </a:rPr>
              <a:t>https://www.tutorialspoint.com/python_data_access</a:t>
            </a:r>
            <a:endParaRPr lang="en-US" dirty="0"/>
          </a:p>
          <a:p>
            <a:pPr marL="285750" indent="-285750">
              <a:buFont typeface="Arial" panose="020B0604020202020204" pitchFamily="34" charset="0"/>
              <a:buChar char="•"/>
            </a:pPr>
            <a:r>
              <a:rPr lang="en-US" dirty="0">
                <a:hlinkClick r:id="rId3"/>
              </a:rPr>
              <a:t>https://www.tutorialspoint.com/mongodb/index.htm</a:t>
            </a:r>
            <a:endParaRPr lang="en-US" dirty="0"/>
          </a:p>
          <a:p>
            <a:endParaRPr lang="en-US" dirty="0"/>
          </a:p>
        </p:txBody>
      </p:sp>
    </p:spTree>
    <p:extLst>
      <p:ext uri="{BB962C8B-B14F-4D97-AF65-F5344CB8AC3E}">
        <p14:creationId xmlns:p14="http://schemas.microsoft.com/office/powerpoint/2010/main" val="39043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835155-0611-BB40-9B6B-0822A4CE9363}"/>
              </a:ext>
            </a:extLst>
          </p:cNvPr>
          <p:cNvSpPr>
            <a:spLocks noGrp="1"/>
          </p:cNvSpPr>
          <p:nvPr>
            <p:ph type="title"/>
          </p:nvPr>
        </p:nvSpPr>
        <p:spPr/>
        <p:txBody>
          <a:bodyPr/>
          <a:lstStyle/>
          <a:p>
            <a:r>
              <a:rPr lang="en-US" dirty="0"/>
              <a:t>(Some) </a:t>
            </a:r>
            <a:r>
              <a:rPr lang="en-US" dirty="0" err="1"/>
              <a:t>MongdoDB</a:t>
            </a:r>
            <a:r>
              <a:rPr lang="en-US" dirty="0"/>
              <a:t> Pipeline Operators</a:t>
            </a:r>
          </a:p>
        </p:txBody>
      </p:sp>
      <p:pic>
        <p:nvPicPr>
          <p:cNvPr id="4" name="Picture 3">
            <a:extLst>
              <a:ext uri="{FF2B5EF4-FFF2-40B4-BE49-F238E27FC236}">
                <a16:creationId xmlns:a16="http://schemas.microsoft.com/office/drawing/2014/main" id="{81583AF7-278B-4047-AB8E-C70BCA80517A}"/>
              </a:ext>
            </a:extLst>
          </p:cNvPr>
          <p:cNvPicPr>
            <a:picLocks noChangeAspect="1"/>
          </p:cNvPicPr>
          <p:nvPr/>
        </p:nvPicPr>
        <p:blipFill>
          <a:blip r:embed="rId2"/>
          <a:stretch>
            <a:fillRect/>
          </a:stretch>
        </p:blipFill>
        <p:spPr>
          <a:xfrm>
            <a:off x="872803" y="855497"/>
            <a:ext cx="5645792" cy="3804952"/>
          </a:xfrm>
          <a:prstGeom prst="rect">
            <a:avLst/>
          </a:prstGeom>
        </p:spPr>
      </p:pic>
      <p:sp>
        <p:nvSpPr>
          <p:cNvPr id="5" name="Rectangle 4">
            <a:extLst>
              <a:ext uri="{FF2B5EF4-FFF2-40B4-BE49-F238E27FC236}">
                <a16:creationId xmlns:a16="http://schemas.microsoft.com/office/drawing/2014/main" id="{FBBB23AD-8B5C-3B4E-9AC0-00C2437621CE}"/>
              </a:ext>
            </a:extLst>
          </p:cNvPr>
          <p:cNvSpPr/>
          <p:nvPr/>
        </p:nvSpPr>
        <p:spPr>
          <a:xfrm>
            <a:off x="304800" y="444319"/>
            <a:ext cx="6781799" cy="369332"/>
          </a:xfrm>
          <a:prstGeom prst="rect">
            <a:avLst/>
          </a:prstGeom>
        </p:spPr>
        <p:txBody>
          <a:bodyPr wrap="square">
            <a:spAutoFit/>
          </a:bodyPr>
          <a:lstStyle/>
          <a:p>
            <a:r>
              <a:rPr lang="en-US" dirty="0"/>
              <a:t>https://</a:t>
            </a:r>
            <a:r>
              <a:rPr lang="en-US" dirty="0" err="1"/>
              <a:t>www.slideshare.net</a:t>
            </a:r>
            <a:r>
              <a:rPr lang="en-US" dirty="0"/>
              <a:t>/</a:t>
            </a:r>
            <a:r>
              <a:rPr lang="en-US" dirty="0" err="1"/>
              <a:t>mongodb</a:t>
            </a:r>
            <a:r>
              <a:rPr lang="en-US" dirty="0"/>
              <a:t>/s01-e04-analytics</a:t>
            </a:r>
          </a:p>
        </p:txBody>
      </p:sp>
    </p:spTree>
    <p:extLst>
      <p:ext uri="{BB962C8B-B14F-4D97-AF65-F5344CB8AC3E}">
        <p14:creationId xmlns:p14="http://schemas.microsoft.com/office/powerpoint/2010/main" val="2998786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EB96C1-D5AA-0747-9AC9-695353B23ED7}"/>
              </a:ext>
            </a:extLst>
          </p:cNvPr>
          <p:cNvSpPr>
            <a:spLocks noGrp="1"/>
          </p:cNvSpPr>
          <p:nvPr>
            <p:ph idx="1"/>
          </p:nvPr>
        </p:nvSpPr>
        <p:spPr/>
        <p:txBody>
          <a:bodyPr/>
          <a:lstStyle/>
          <a:p>
            <a:r>
              <a:rPr lang="en-US" dirty="0"/>
              <a:t>You can see that MongoDB has powerful, sophisticated</a:t>
            </a:r>
          </a:p>
          <a:p>
            <a:pPr lvl="1"/>
            <a:r>
              <a:rPr lang="en-US" dirty="0"/>
              <a:t>Operators</a:t>
            </a:r>
          </a:p>
          <a:p>
            <a:pPr lvl="1"/>
            <a:r>
              <a:rPr lang="en-US" dirty="0"/>
              <a:t>Expressions</a:t>
            </a:r>
          </a:p>
          <a:p>
            <a:pPr lvl="1"/>
            <a:r>
              <a:rPr lang="en-US" dirty="0"/>
              <a:t>Pipelines</a:t>
            </a:r>
          </a:p>
          <a:p>
            <a:r>
              <a:rPr lang="en-US" dirty="0"/>
              <a:t>We have only skimmed the surface. There is a lot more:</a:t>
            </a:r>
          </a:p>
          <a:p>
            <a:pPr lvl="1"/>
            <a:r>
              <a:rPr lang="en-US" dirty="0"/>
              <a:t>Indexes</a:t>
            </a:r>
          </a:p>
          <a:p>
            <a:pPr lvl="1"/>
            <a:r>
              <a:rPr lang="en-US" dirty="0"/>
              <a:t>Replication, </a:t>
            </a:r>
            <a:r>
              <a:rPr lang="en-US" dirty="0" err="1"/>
              <a:t>Sharding</a:t>
            </a:r>
            <a:endParaRPr lang="en-US" dirty="0"/>
          </a:p>
          <a:p>
            <a:pPr lvl="1"/>
            <a:r>
              <a:rPr lang="en-US" dirty="0"/>
              <a:t>Embedded Map-Reduce support</a:t>
            </a:r>
          </a:p>
          <a:p>
            <a:pPr lvl="1"/>
            <a:r>
              <a:rPr lang="en-US" dirty="0"/>
              <a:t>... ...</a:t>
            </a:r>
          </a:p>
          <a:p>
            <a:r>
              <a:rPr lang="en-US" dirty="0"/>
              <a:t>We will explore a little more in subsequent lectures, homework, ... ...</a:t>
            </a:r>
          </a:p>
          <a:p>
            <a:r>
              <a:rPr lang="en-US" dirty="0"/>
              <a:t>You will have to install MongoDB and Compass for HW4 and final exam.</a:t>
            </a:r>
          </a:p>
        </p:txBody>
      </p:sp>
      <p:sp>
        <p:nvSpPr>
          <p:cNvPr id="3" name="Title 2">
            <a:extLst>
              <a:ext uri="{FF2B5EF4-FFF2-40B4-BE49-F238E27FC236}">
                <a16:creationId xmlns:a16="http://schemas.microsoft.com/office/drawing/2014/main" id="{6884071D-A07D-864F-8AD1-94C0EAB6ADDD}"/>
              </a:ext>
            </a:extLst>
          </p:cNvPr>
          <p:cNvSpPr>
            <a:spLocks noGrp="1"/>
          </p:cNvSpPr>
          <p:nvPr>
            <p:ph type="title"/>
          </p:nvPr>
        </p:nvSpPr>
        <p:spPr/>
        <p:txBody>
          <a:bodyPr/>
          <a:lstStyle/>
          <a:p>
            <a:r>
              <a:rPr lang="en-US" dirty="0"/>
              <a:t>MongoDB Checkpoint</a:t>
            </a:r>
          </a:p>
        </p:txBody>
      </p:sp>
    </p:spTree>
    <p:extLst>
      <p:ext uri="{BB962C8B-B14F-4D97-AF65-F5344CB8AC3E}">
        <p14:creationId xmlns:p14="http://schemas.microsoft.com/office/powerpoint/2010/main" val="140737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4" name="Picture 3">
            <a:extLst>
              <a:ext uri="{FF2B5EF4-FFF2-40B4-BE49-F238E27FC236}">
                <a16:creationId xmlns:a16="http://schemas.microsoft.com/office/drawing/2014/main" id="{EDE6AE24-A903-BA4F-9CDB-111321888EB9}"/>
              </a:ext>
            </a:extLst>
          </p:cNvPr>
          <p:cNvPicPr>
            <a:picLocks noChangeAspect="1"/>
          </p:cNvPicPr>
          <p:nvPr/>
        </p:nvPicPr>
        <p:blipFill>
          <a:blip r:embed="rId2"/>
          <a:stretch>
            <a:fillRect/>
          </a:stretch>
        </p:blipFill>
        <p:spPr>
          <a:xfrm>
            <a:off x="533400" y="971550"/>
            <a:ext cx="8430462" cy="2125733"/>
          </a:xfrm>
          <a:prstGeom prst="rect">
            <a:avLst/>
          </a:prstGeom>
        </p:spPr>
      </p:pic>
      <p:pic>
        <p:nvPicPr>
          <p:cNvPr id="5" name="Picture 4">
            <a:extLst>
              <a:ext uri="{FF2B5EF4-FFF2-40B4-BE49-F238E27FC236}">
                <a16:creationId xmlns:a16="http://schemas.microsoft.com/office/drawing/2014/main" id="{DAE8A419-45AF-B84F-A392-0D451AFE520E}"/>
              </a:ext>
            </a:extLst>
          </p:cNvPr>
          <p:cNvPicPr>
            <a:picLocks noChangeAspect="1"/>
          </p:cNvPicPr>
          <p:nvPr/>
        </p:nvPicPr>
        <p:blipFill>
          <a:blip r:embed="rId3"/>
          <a:stretch>
            <a:fillRect/>
          </a:stretch>
        </p:blipFill>
        <p:spPr>
          <a:xfrm>
            <a:off x="32518" y="2225298"/>
            <a:ext cx="802115" cy="802115"/>
          </a:xfrm>
          <a:prstGeom prst="rect">
            <a:avLst/>
          </a:prstGeom>
        </p:spPr>
      </p:pic>
      <p:sp>
        <p:nvSpPr>
          <p:cNvPr id="6" name="TextBox 5">
            <a:extLst>
              <a:ext uri="{FF2B5EF4-FFF2-40B4-BE49-F238E27FC236}">
                <a16:creationId xmlns:a16="http://schemas.microsoft.com/office/drawing/2014/main" id="{BAD88A21-5EDE-D741-9C22-6A44FC92258F}"/>
              </a:ext>
            </a:extLst>
          </p:cNvPr>
          <p:cNvSpPr txBox="1"/>
          <p:nvPr/>
        </p:nvSpPr>
        <p:spPr>
          <a:xfrm>
            <a:off x="76200" y="3114938"/>
            <a:ext cx="914400" cy="914400"/>
          </a:xfrm>
          <a:prstGeom prst="rect">
            <a:avLst/>
          </a:prstGeom>
          <a:noFill/>
        </p:spPr>
        <p:txBody>
          <a:bodyPr wrap="none" rtlCol="0">
            <a:noAutofit/>
          </a:bodyPr>
          <a:lstStyle/>
          <a:p>
            <a:pPr>
              <a:lnSpc>
                <a:spcPct val="90000"/>
              </a:lnSpc>
              <a:spcBef>
                <a:spcPts val="600"/>
              </a:spcBef>
              <a:spcAft>
                <a:spcPts val="0"/>
              </a:spcAft>
              <a:buClr>
                <a:schemeClr val="bg1"/>
              </a:buClr>
            </a:pPr>
            <a:r>
              <a:rPr lang="en-US" sz="2000" dirty="0">
                <a:solidFill>
                  <a:srgbClr val="00B050"/>
                </a:solidFill>
                <a:latin typeface="+mn-lt"/>
              </a:rPr>
              <a:t>Covered for </a:t>
            </a:r>
            <a:r>
              <a:rPr lang="en-US" sz="2000">
                <a:solidFill>
                  <a:srgbClr val="00B050"/>
                </a:solidFill>
                <a:latin typeface="+mn-lt"/>
              </a:rPr>
              <a:t>the relational model.</a:t>
            </a:r>
            <a:endParaRPr lang="en-US" sz="2000" dirty="0" err="1">
              <a:solidFill>
                <a:srgbClr val="00B050"/>
              </a:solidFill>
              <a:latin typeface="+mn-lt"/>
            </a:endParaRPr>
          </a:p>
        </p:txBody>
      </p:sp>
      <p:cxnSp>
        <p:nvCxnSpPr>
          <p:cNvPr id="7" name="Straight Connector 6">
            <a:extLst>
              <a:ext uri="{FF2B5EF4-FFF2-40B4-BE49-F238E27FC236}">
                <a16:creationId xmlns:a16="http://schemas.microsoft.com/office/drawing/2014/main" id="{FE520F57-6B01-0044-A041-35C6F5E5DC33}"/>
              </a:ext>
            </a:extLst>
          </p:cNvPr>
          <p:cNvCxnSpPr/>
          <p:nvPr/>
        </p:nvCxnSpPr>
        <p:spPr>
          <a:xfrm>
            <a:off x="1450025" y="2213970"/>
            <a:ext cx="28833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6940F35-38C8-5446-B119-936F03F9FB10}"/>
              </a:ext>
            </a:extLst>
          </p:cNvPr>
          <p:cNvSpPr/>
          <p:nvPr/>
        </p:nvSpPr>
        <p:spPr>
          <a:xfrm>
            <a:off x="3241017" y="3975084"/>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4"/>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6"/>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spTree>
    <p:extLst>
      <p:ext uri="{BB962C8B-B14F-4D97-AF65-F5344CB8AC3E}">
        <p14:creationId xmlns:p14="http://schemas.microsoft.com/office/powerpoint/2010/main" val="413420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ECDF0-9C19-CD4B-9346-D09FF32E8DA8}"/>
              </a:ext>
            </a:extLst>
          </p:cNvPr>
          <p:cNvSpPr>
            <a:spLocks noGrp="1"/>
          </p:cNvSpPr>
          <p:nvPr>
            <p:ph type="title"/>
          </p:nvPr>
        </p:nvSpPr>
        <p:spPr/>
        <p:txBody>
          <a:bodyPr/>
          <a:lstStyle/>
          <a:p>
            <a:r>
              <a:rPr lang="en-US" dirty="0"/>
              <a:t>Module II – DBMS Architecture and Implementation</a:t>
            </a:r>
          </a:p>
        </p:txBody>
      </p:sp>
      <p:pic>
        <p:nvPicPr>
          <p:cNvPr id="9" name="Picture 8">
            <a:extLst>
              <a:ext uri="{FF2B5EF4-FFF2-40B4-BE49-F238E27FC236}">
                <a16:creationId xmlns:a16="http://schemas.microsoft.com/office/drawing/2014/main" id="{E0613881-BB41-2744-BB75-0F4495E27BE5}"/>
              </a:ext>
            </a:extLst>
          </p:cNvPr>
          <p:cNvPicPr>
            <a:picLocks noChangeAspect="1"/>
          </p:cNvPicPr>
          <p:nvPr/>
        </p:nvPicPr>
        <p:blipFill>
          <a:blip r:embed="rId2"/>
          <a:stretch>
            <a:fillRect/>
          </a:stretch>
        </p:blipFill>
        <p:spPr>
          <a:xfrm>
            <a:off x="779048" y="574003"/>
            <a:ext cx="7885982" cy="3592754"/>
          </a:xfrm>
          <a:prstGeom prst="rect">
            <a:avLst/>
          </a:prstGeom>
        </p:spPr>
      </p:pic>
      <p:sp>
        <p:nvSpPr>
          <p:cNvPr id="10" name="Rectangle 9">
            <a:extLst>
              <a:ext uri="{FF2B5EF4-FFF2-40B4-BE49-F238E27FC236}">
                <a16:creationId xmlns:a16="http://schemas.microsoft.com/office/drawing/2014/main" id="{56EC997B-4574-BC41-B0FA-B7B0CC1CBA6B}"/>
              </a:ext>
            </a:extLst>
          </p:cNvPr>
          <p:cNvSpPr/>
          <p:nvPr/>
        </p:nvSpPr>
        <p:spPr>
          <a:xfrm>
            <a:off x="3314992" y="4172612"/>
            <a:ext cx="5684808" cy="461665"/>
          </a:xfrm>
          <a:prstGeom prst="rect">
            <a:avLst/>
          </a:prstGeom>
        </p:spPr>
        <p:txBody>
          <a:bodyPr wrap="square">
            <a:spAutoFit/>
          </a:bodyPr>
          <a:lstStyle/>
          <a:p>
            <a:r>
              <a:rPr lang="en-US" sz="1200" b="1" dirty="0">
                <a:solidFill>
                  <a:srgbClr val="111111"/>
                </a:solidFill>
                <a:latin typeface="Amazon Ember" charset="0"/>
              </a:rPr>
              <a:t>Database Systems: The Complete Book (2nd Edition)</a:t>
            </a:r>
            <a:br>
              <a:rPr lang="en-US" sz="1200" b="1" dirty="0">
                <a:solidFill>
                  <a:srgbClr val="111111"/>
                </a:solidFill>
                <a:latin typeface="Amazon Ember" charset="0"/>
              </a:rPr>
            </a:br>
            <a:r>
              <a:rPr lang="en-US" sz="1200" dirty="0">
                <a:solidFill>
                  <a:srgbClr val="111111"/>
                </a:solidFill>
                <a:latin typeface="Amazon Ember" charset="0"/>
              </a:rPr>
              <a:t>by </a:t>
            </a:r>
            <a:r>
              <a:rPr lang="en-US" sz="1200" dirty="0">
                <a:solidFill>
                  <a:srgbClr val="0066C0"/>
                </a:solidFill>
                <a:latin typeface="Amazon Ember" charset="0"/>
                <a:hlinkClick r:id="rId3"/>
              </a:rPr>
              <a:t>Hector Garcia-Molina</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4"/>
              </a:rPr>
              <a:t>Jeffrey D. Ullman</a:t>
            </a:r>
            <a:r>
              <a:rPr lang="en-US" sz="1200" dirty="0">
                <a:solidFill>
                  <a:srgbClr val="111111"/>
                </a:solidFill>
                <a:latin typeface="Amazon Ember" charset="0"/>
              </a:rPr>
              <a:t> </a:t>
            </a:r>
            <a:r>
              <a:rPr lang="en-US" sz="1200" dirty="0">
                <a:solidFill>
                  <a:srgbClr val="555555"/>
                </a:solidFill>
                <a:latin typeface="Amazon Ember" charset="0"/>
              </a:rPr>
              <a:t>(Author), </a:t>
            </a:r>
            <a:r>
              <a:rPr lang="en-US" sz="1200" dirty="0">
                <a:solidFill>
                  <a:srgbClr val="0066C0"/>
                </a:solidFill>
                <a:latin typeface="Amazon Ember" charset="0"/>
                <a:hlinkClick r:id="rId5"/>
              </a:rPr>
              <a:t>Jennifer Widom</a:t>
            </a:r>
            <a:r>
              <a:rPr lang="en-US" sz="1200" dirty="0">
                <a:solidFill>
                  <a:srgbClr val="111111"/>
                </a:solidFill>
                <a:latin typeface="Amazon Ember" charset="0"/>
              </a:rPr>
              <a:t> </a:t>
            </a:r>
            <a:r>
              <a:rPr lang="en-US" sz="1200" dirty="0">
                <a:solidFill>
                  <a:srgbClr val="555555"/>
                </a:solidFill>
                <a:latin typeface="Amazon Ember" charset="0"/>
              </a:rPr>
              <a:t>(Author)</a:t>
            </a:r>
            <a:endParaRPr lang="en-US" sz="1200" b="0" i="0" dirty="0">
              <a:solidFill>
                <a:srgbClr val="111111"/>
              </a:solidFill>
              <a:effectLst/>
              <a:latin typeface="Amazon Ember" charset="0"/>
            </a:endParaRPr>
          </a:p>
        </p:txBody>
      </p:sp>
      <p:pic>
        <p:nvPicPr>
          <p:cNvPr id="11" name="Picture 10">
            <a:extLst>
              <a:ext uri="{FF2B5EF4-FFF2-40B4-BE49-F238E27FC236}">
                <a16:creationId xmlns:a16="http://schemas.microsoft.com/office/drawing/2014/main" id="{128E0CF9-8690-C840-B786-52253813FF33}"/>
              </a:ext>
            </a:extLst>
          </p:cNvPr>
          <p:cNvPicPr>
            <a:picLocks noChangeAspect="1"/>
          </p:cNvPicPr>
          <p:nvPr/>
        </p:nvPicPr>
        <p:blipFill>
          <a:blip r:embed="rId6"/>
          <a:stretch>
            <a:fillRect/>
          </a:stretch>
        </p:blipFill>
        <p:spPr>
          <a:xfrm>
            <a:off x="139865" y="474242"/>
            <a:ext cx="802115" cy="802115"/>
          </a:xfrm>
          <a:prstGeom prst="rect">
            <a:avLst/>
          </a:prstGeom>
        </p:spPr>
      </p:pic>
      <p:sp>
        <p:nvSpPr>
          <p:cNvPr id="12" name="Left Brace 11">
            <a:extLst>
              <a:ext uri="{FF2B5EF4-FFF2-40B4-BE49-F238E27FC236}">
                <a16:creationId xmlns:a16="http://schemas.microsoft.com/office/drawing/2014/main" id="{A6967C67-63ED-C14A-93C8-CC029FDC3E9B}"/>
              </a:ext>
            </a:extLst>
          </p:cNvPr>
          <p:cNvSpPr/>
          <p:nvPr/>
        </p:nvSpPr>
        <p:spPr>
          <a:xfrm>
            <a:off x="513933" y="1488403"/>
            <a:ext cx="353746" cy="251626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927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ffectLst/>
              </a:rPr>
              <a:t>Purpose of Database Systems</a:t>
            </a:r>
          </a:p>
        </p:txBody>
      </p:sp>
      <p:sp>
        <p:nvSpPr>
          <p:cNvPr id="13314" name="Rectangle 3"/>
          <p:cNvSpPr>
            <a:spLocks noGrp="1" noChangeArrowheads="1"/>
          </p:cNvSpPr>
          <p:nvPr>
            <p:ph idx="1"/>
          </p:nvPr>
        </p:nvSpPr>
        <p:spPr>
          <a:xfrm>
            <a:off x="1948649" y="1388496"/>
            <a:ext cx="5486399" cy="2991480"/>
          </a:xfrm>
        </p:spPr>
        <p:txBody>
          <a:bodyPr/>
          <a:lstStyle/>
          <a:p>
            <a:r>
              <a:rPr lang="en-US" altLang="en-US" dirty="0"/>
              <a:t>Data redundancy and inconsistency: data is stored  in multiple file formats resulting induplication of information in different files</a:t>
            </a:r>
          </a:p>
          <a:p>
            <a:r>
              <a:rPr lang="en-US" altLang="en-US" dirty="0"/>
              <a:t>Difficulty in accessing data </a:t>
            </a:r>
          </a:p>
          <a:p>
            <a:pPr lvl="1"/>
            <a:r>
              <a:rPr lang="en-US" altLang="en-US" dirty="0"/>
              <a:t>Need to write a new program to carry out each new task</a:t>
            </a:r>
          </a:p>
          <a:p>
            <a:r>
              <a:rPr lang="en-US" altLang="en-US" dirty="0"/>
              <a:t>Data isolation </a:t>
            </a:r>
          </a:p>
          <a:p>
            <a:pPr lvl="1"/>
            <a:r>
              <a:rPr lang="en-US" altLang="en-US" dirty="0"/>
              <a:t>Multiple files and formats</a:t>
            </a:r>
          </a:p>
          <a:p>
            <a:r>
              <a:rPr lang="en-US" altLang="en-US" dirty="0"/>
              <a:t>Integrity problems</a:t>
            </a:r>
          </a:p>
          <a:p>
            <a:pPr lvl="1"/>
            <a:r>
              <a:rPr lang="en-US" altLang="en-US" dirty="0"/>
              <a:t>Integrity constraints  (e.g., account balance &gt; 0) become </a:t>
            </a:r>
            <a:r>
              <a:rPr lang="ja-JP" altLang="en-US" dirty="0"/>
              <a:t>“</a:t>
            </a:r>
            <a:r>
              <a:rPr lang="en-US" altLang="ja-JP" dirty="0"/>
              <a:t>buried</a:t>
            </a:r>
            <a:r>
              <a:rPr lang="ja-JP" altLang="en-US" dirty="0"/>
              <a:t>”</a:t>
            </a:r>
            <a:r>
              <a:rPr lang="en-US" altLang="ja-JP" dirty="0"/>
              <a:t> in program code rather than being stated explicitly</a:t>
            </a:r>
          </a:p>
          <a:p>
            <a:pPr lvl="1"/>
            <a:r>
              <a:rPr lang="en-US" altLang="en-US" dirty="0"/>
              <a:t>Hard to add new constraints or change existing ones</a:t>
            </a:r>
          </a:p>
        </p:txBody>
      </p:sp>
      <p:sp>
        <p:nvSpPr>
          <p:cNvPr id="4" name="TextBox 3"/>
          <p:cNvSpPr txBox="1"/>
          <p:nvPr/>
        </p:nvSpPr>
        <p:spPr>
          <a:xfrm>
            <a:off x="1719262" y="856689"/>
            <a:ext cx="5715785" cy="484748"/>
          </a:xfrm>
          <a:prstGeom prst="rect">
            <a:avLst/>
          </a:prstGeom>
          <a:noFill/>
        </p:spPr>
        <p:txBody>
          <a:bodyPr wrap="square" rtlCol="0">
            <a:spAutoFit/>
          </a:bodyPr>
          <a:lstStyle/>
          <a:p>
            <a:pPr defTabSz="685800" eaLnBrk="0" hangingPunct="0"/>
            <a:r>
              <a:rPr kumimoji="1" lang="en-US" altLang="en-US" sz="1275" dirty="0">
                <a:solidFill>
                  <a:srgbClr val="000000"/>
                </a:solidFill>
                <a:latin typeface="Helvetica"/>
                <a:ea typeface="MS PGothic" panose="020B0600070205080204" pitchFamily="34" charset="-128"/>
                <a:cs typeface="ＭＳ Ｐゴシック" charset="0"/>
              </a:rPr>
              <a:t>In the early days, database applications were built directly on top of file systems, which leads to: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75301</TotalTime>
  <Words>4394</Words>
  <Application>Microsoft Macintosh PowerPoint</Application>
  <PresentationFormat>On-screen Show (16:9)</PresentationFormat>
  <Paragraphs>542</Paragraphs>
  <Slides>62</Slides>
  <Notes>19</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62</vt:i4>
      </vt:variant>
    </vt:vector>
  </HeadingPairs>
  <TitlesOfParts>
    <vt:vector size="76" baseType="lpstr">
      <vt:lpstr>-apple-system</vt:lpstr>
      <vt:lpstr>Amazon Ember</vt:lpstr>
      <vt:lpstr>Arial</vt:lpstr>
      <vt:lpstr>Calibri</vt:lpstr>
      <vt:lpstr>Century Schoolbook</vt:lpstr>
      <vt:lpstr>Helvetica</vt:lpstr>
      <vt:lpstr>Monotype Sorts</vt:lpstr>
      <vt:lpstr>Museo For Dell</vt:lpstr>
      <vt:lpstr>Times New Roman</vt:lpstr>
      <vt:lpstr>Webdings</vt:lpstr>
      <vt:lpstr>Wingdings</vt:lpstr>
      <vt:lpstr>Office Theme</vt:lpstr>
      <vt:lpstr>2_db-5-grey</vt:lpstr>
      <vt:lpstr>3_db-5-grey</vt:lpstr>
      <vt:lpstr>PowerPoint Presentation</vt:lpstr>
      <vt:lpstr>PowerPoint Presentation</vt:lpstr>
      <vt:lpstr>Vision</vt:lpstr>
      <vt:lpstr>PowerPoint Presentation</vt:lpstr>
      <vt:lpstr>Course Modules – Reminder</vt:lpstr>
      <vt:lpstr>PowerPoint Presentation</vt:lpstr>
      <vt:lpstr>Module II – DBMS Architecture and Implementation</vt:lpstr>
      <vt:lpstr>Module II – DBMS Architecture and Implementation</vt:lpstr>
      <vt:lpstr>Purpose of Database Systems</vt:lpstr>
      <vt:lpstr>Purpose of Database Systems (Cont.)</vt:lpstr>
      <vt:lpstr>DBMS Arch.</vt:lpstr>
      <vt:lpstr>PowerPoint Presentation</vt:lpstr>
      <vt:lpstr>PowerPoint Presentation</vt:lpstr>
      <vt:lpstr>Disks as Far as the Eye can See</vt:lpstr>
      <vt:lpstr>Classification of Physical Storage Media</vt:lpstr>
      <vt:lpstr>Storage Hierarchy</vt:lpstr>
      <vt:lpstr>PowerPoint Presentation</vt:lpstr>
      <vt:lpstr>PowerPoint Presentation</vt:lpstr>
      <vt:lpstr>Storage Hierarchy (Cont.)</vt:lpstr>
      <vt:lpstr>PowerPoint Presentation</vt:lpstr>
      <vt:lpstr>Disk Configuration</vt:lpstr>
      <vt:lpstr>PowerPoint Presentation</vt:lpstr>
      <vt:lpstr>Flash Storage</vt:lpstr>
      <vt:lpstr>Logical Block Addressing</vt:lpstr>
      <vt:lpstr>Logical/Physical Block Addressing</vt:lpstr>
      <vt:lpstr>I/O Architecture</vt:lpstr>
      <vt:lpstr>Magnetic Disks</vt:lpstr>
      <vt:lpstr>Magnetic Disks (Cont.)</vt:lpstr>
      <vt:lpstr>Performance Measures of Disks</vt:lpstr>
      <vt:lpstr>Performance Measures (Cont.)</vt:lpstr>
      <vt:lpstr>Performance Measures (Cont.)</vt:lpstr>
      <vt:lpstr>Performance Measures of Disks</vt:lpstr>
      <vt:lpstr>Logical Block Addressing (https://gerardnico.com/wiki/data_storage/lba)</vt:lpstr>
      <vt:lpstr>PowerPoint Presentation</vt:lpstr>
      <vt:lpstr>RAID (https://en.wikipedia.org/wiki/RAID)</vt:lpstr>
      <vt:lpstr>RAID-0 and RAID-1</vt:lpstr>
      <vt:lpstr>Mixed RAID Modes</vt:lpstr>
      <vt:lpstr>RAID-5</vt:lpstr>
      <vt:lpstr>Very Simple Parity Example</vt:lpstr>
      <vt:lpstr>PowerPoint Presentation</vt:lpstr>
      <vt:lpstr>PowerPoint Presentation</vt:lpstr>
      <vt:lpstr>Overview (I) (https://en.wikipedia.org/wiki/NoSQL)</vt:lpstr>
      <vt:lpstr>Overview (I) (https://en.wikipedia.org/wiki/NoSQL)</vt:lpstr>
      <vt:lpstr>Simplistic Classification (https://medium.com/swlh/4-types-of-nosql-databases-d88ad21f7d3b)</vt:lpstr>
      <vt:lpstr>One Taxonomy</vt:lpstr>
      <vt:lpstr>Another Taxonomy</vt:lpstr>
      <vt:lpstr>Use Cases</vt:lpstr>
      <vt:lpstr>PowerPoint Presentation</vt:lpstr>
      <vt:lpstr>Example Document – An Order</vt:lpstr>
      <vt:lpstr>Relational vs Document</vt:lpstr>
      <vt:lpstr>UI Interface and Logical Data Model</vt:lpstr>
      <vt:lpstr>PowerPoint Presentation</vt:lpstr>
      <vt:lpstr>MongoDB Concepts</vt:lpstr>
      <vt:lpstr>Core Operations</vt:lpstr>
      <vt:lpstr>find()</vt:lpstr>
      <vt:lpstr>Generate Code</vt:lpstr>
      <vt:lpstr>Result is not Quite You Expect</vt:lpstr>
      <vt:lpstr>Result is not Quite You Expect</vt:lpstr>
      <vt:lpstr>More Fun – Data Types</vt:lpstr>
      <vt:lpstr>(Some) MongoDB CRUD Operations</vt:lpstr>
      <vt:lpstr>(Some) MongdoDB Pipeline Operators</vt:lpstr>
      <vt:lpstr>MongoDB Checkpoint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622</cp:revision>
  <cp:lastPrinted>2018-11-15T21:01:50Z</cp:lastPrinted>
  <dcterms:created xsi:type="dcterms:W3CDTF">2010-04-12T23:12:02Z</dcterms:created>
  <dcterms:modified xsi:type="dcterms:W3CDTF">2024-10-25T13:50:44Z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